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64"/>
  </p:notesMasterIdLst>
  <p:sldIdLst>
    <p:sldId id="266" r:id="rId5"/>
    <p:sldId id="279" r:id="rId6"/>
    <p:sldId id="277" r:id="rId7"/>
    <p:sldId id="4202" r:id="rId8"/>
    <p:sldId id="4207" r:id="rId9"/>
    <p:sldId id="4209" r:id="rId10"/>
    <p:sldId id="4200" r:id="rId11"/>
    <p:sldId id="4231" r:id="rId12"/>
    <p:sldId id="4230" r:id="rId13"/>
    <p:sldId id="4232" r:id="rId14"/>
    <p:sldId id="4233" r:id="rId15"/>
    <p:sldId id="4238" r:id="rId16"/>
    <p:sldId id="4271" r:id="rId17"/>
    <p:sldId id="4234" r:id="rId18"/>
    <p:sldId id="4236" r:id="rId19"/>
    <p:sldId id="4239" r:id="rId20"/>
    <p:sldId id="4237" r:id="rId21"/>
    <p:sldId id="4240" r:id="rId22"/>
    <p:sldId id="4229" r:id="rId23"/>
    <p:sldId id="4241" r:id="rId24"/>
    <p:sldId id="4242" r:id="rId25"/>
    <p:sldId id="4243" r:id="rId26"/>
    <p:sldId id="4244" r:id="rId27"/>
    <p:sldId id="4245" r:id="rId28"/>
    <p:sldId id="4246" r:id="rId29"/>
    <p:sldId id="4259" r:id="rId30"/>
    <p:sldId id="4260" r:id="rId31"/>
    <p:sldId id="4250" r:id="rId32"/>
    <p:sldId id="4247" r:id="rId33"/>
    <p:sldId id="4248" r:id="rId34"/>
    <p:sldId id="4249" r:id="rId35"/>
    <p:sldId id="4251" r:id="rId36"/>
    <p:sldId id="4252" r:id="rId37"/>
    <p:sldId id="4253" r:id="rId38"/>
    <p:sldId id="4254" r:id="rId39"/>
    <p:sldId id="4255" r:id="rId40"/>
    <p:sldId id="4257" r:id="rId41"/>
    <p:sldId id="4258" r:id="rId42"/>
    <p:sldId id="4203" r:id="rId43"/>
    <p:sldId id="4210" r:id="rId44"/>
    <p:sldId id="4211" r:id="rId45"/>
    <p:sldId id="4212" r:id="rId46"/>
    <p:sldId id="4213" r:id="rId47"/>
    <p:sldId id="4214" r:id="rId48"/>
    <p:sldId id="4215" r:id="rId49"/>
    <p:sldId id="4216" r:id="rId50"/>
    <p:sldId id="4217" r:id="rId51"/>
    <p:sldId id="4219" r:id="rId52"/>
    <p:sldId id="4261" r:id="rId53"/>
    <p:sldId id="4262" r:id="rId54"/>
    <p:sldId id="4263" r:id="rId55"/>
    <p:sldId id="4264" r:id="rId56"/>
    <p:sldId id="4265" r:id="rId57"/>
    <p:sldId id="4266" r:id="rId58"/>
    <p:sldId id="4267" r:id="rId59"/>
    <p:sldId id="4268" r:id="rId60"/>
    <p:sldId id="4269" r:id="rId61"/>
    <p:sldId id="4270" r:id="rId62"/>
    <p:sldId id="273" r:id="rId63"/>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1pPr>
    <a:lvl2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2pPr>
    <a:lvl3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3pPr>
    <a:lvl4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4pPr>
    <a:lvl5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5pPr>
    <a:lvl6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6pPr>
    <a:lvl7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7pPr>
    <a:lvl8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8pPr>
    <a:lvl9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137"/>
    <a:srgbClr val="151826"/>
    <a:srgbClr val="21AAEA"/>
    <a:srgbClr val="37C5AB"/>
    <a:srgbClr val="7A6FF0"/>
    <a:srgbClr val="96C537"/>
    <a:srgbClr val="F3743E"/>
    <a:srgbClr val="42C5E1"/>
    <a:srgbClr val="E4EAF7"/>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Next-DemiBold"/>
          <a:ea typeface="AvenirNext-DemiBold"/>
          <a:cs typeface="AvenirNext-D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Next-DemiBold"/>
          <a:ea typeface="AvenirNext-DemiBold"/>
          <a:cs typeface="AvenirNext-D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AvenirNext-DemiBold"/>
          <a:ea typeface="AvenirNext-DemiBold"/>
          <a:cs typeface="AvenirNext-D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AvenirNext-DemiBold"/>
          <a:ea typeface="AvenirNext-DemiBold"/>
          <a:cs typeface="AvenirNext-D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29" autoAdjust="0"/>
  </p:normalViewPr>
  <p:slideViewPr>
    <p:cSldViewPr snapToGrid="0" snapToObjects="1">
      <p:cViewPr varScale="1">
        <p:scale>
          <a:sx n="59" d="100"/>
          <a:sy n="59" d="100"/>
        </p:scale>
        <p:origin x="141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1143000" y="685800"/>
            <a:ext cx="4572000" cy="3429000"/>
          </a:xfrm>
          <a:prstGeom prst="rect">
            <a:avLst/>
          </a:prstGeom>
        </p:spPr>
        <p:txBody>
          <a:bodyPr/>
          <a:lstStyle/>
          <a:p>
            <a:endParaRPr/>
          </a:p>
        </p:txBody>
      </p:sp>
      <p:sp>
        <p:nvSpPr>
          <p:cNvPr id="177" name="Shape 17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50793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95868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746695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3599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82666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1348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2806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1559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5826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1516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6550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7891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70575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29383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표지">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pic>
        <p:nvPicPr>
          <p:cNvPr id="4" name="Picture 2">
            <a:extLst>
              <a:ext uri="{FF2B5EF4-FFF2-40B4-BE49-F238E27FC236}">
                <a16:creationId xmlns:a16="http://schemas.microsoft.com/office/drawing/2014/main" xmlns="" id="{35C8E06D-C073-5A4C-9640-558DE58591F0}"/>
              </a:ext>
            </a:extLst>
          </p:cNvPr>
          <p:cNvPicPr>
            <a:picLocks noChangeAspect="1"/>
          </p:cNvPicPr>
          <p:nvPr userDrawn="1"/>
        </p:nvPicPr>
        <p:blipFill>
          <a:blip r:embed="rId2"/>
          <a:stretch>
            <a:fillRect/>
          </a:stretch>
        </p:blipFill>
        <p:spPr>
          <a:xfrm>
            <a:off x="504000" y="557913"/>
            <a:ext cx="2794000" cy="457200"/>
          </a:xfrm>
          <a:prstGeom prst="rect">
            <a:avLst/>
          </a:prstGeom>
        </p:spPr>
      </p:pic>
      <p:sp>
        <p:nvSpPr>
          <p:cNvPr id="5"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8C6B96FD-4AFF-42BE-940E-365E288D41F3}" type="slidenum">
              <a:rPr lang="en-US" altLang="ko-KR" smtClean="0"/>
              <a:pPr/>
              <a:t>‹#›</a:t>
            </a:fld>
            <a:endParaRPr lang="ko-KR" altLang="en-US" dirty="0"/>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_영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16" name="SUB HEADER"/>
          <p:cNvSpPr txBox="1"/>
          <p:nvPr userDrawn="1"/>
        </p:nvSpPr>
        <p:spPr>
          <a:xfrm>
            <a:off x="3597965" y="598636"/>
            <a:ext cx="12117069"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smtClean="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smtClean="0">
                <a:solidFill>
                  <a:srgbClr val="989AA2"/>
                </a:solidFill>
                <a:latin typeface="나눔스퀘어 Bold" panose="020B0600000101010101" pitchFamily="50" charset="-127"/>
                <a:ea typeface="나눔스퀘어 Bold" panose="020B0600000101010101" pitchFamily="50" charset="-127"/>
              </a:rPr>
              <a:t> ┃ </a:t>
            </a:r>
            <a:r>
              <a:rPr lang="ko-KR" altLang="en-US" sz="2100" dirty="0" smtClean="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sp>
        <p:nvSpPr>
          <p:cNvPr id="17"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99DFE2B2-52A8-4AFF-AE37-9D681B70BA6F}" type="slidenum">
              <a:rPr lang="en-US" altLang="ko-KR" smtClean="0"/>
              <a:pPr/>
              <a:t>‹#›</a:t>
            </a:fld>
            <a:endParaRPr lang="ko-KR" altLang="en-US" dirty="0"/>
          </a:p>
        </p:txBody>
      </p:sp>
      <p:pic>
        <p:nvPicPr>
          <p:cNvPr id="6" name="Picture 2">
            <a:extLst>
              <a:ext uri="{FF2B5EF4-FFF2-40B4-BE49-F238E27FC236}">
                <a16:creationId xmlns:a16="http://schemas.microsoft.com/office/drawing/2014/main" xmlns="" id="{2EF19E9E-6EDF-574A-BF3C-3BE87B88028F}"/>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598790458"/>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목차_국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16" name="SUB HEADER"/>
          <p:cNvSpPr txBox="1"/>
          <p:nvPr userDrawn="1"/>
        </p:nvSpPr>
        <p:spPr>
          <a:xfrm>
            <a:off x="3578086" y="597669"/>
            <a:ext cx="12136947" cy="412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smtClean="0">
                <a:solidFill>
                  <a:srgbClr val="989AA2"/>
                </a:solidFill>
                <a:latin typeface="나눔스퀘어 Bold" panose="020B0600000101010101" pitchFamily="50" charset="-127"/>
                <a:ea typeface="나눔스퀘어 Bold" panose="020B0600000101010101" pitchFamily="50" charset="-127"/>
              </a:rPr>
              <a:t>산출물 관리 시스템</a:t>
            </a:r>
            <a:r>
              <a:rPr lang="en-US" sz="2100" dirty="0" smtClean="0">
                <a:solidFill>
                  <a:srgbClr val="989AA2"/>
                </a:solidFill>
                <a:latin typeface="나눔스퀘어 Bold" panose="020B0600000101010101" pitchFamily="50" charset="-127"/>
                <a:ea typeface="나눔스퀘어 Bold" panose="020B0600000101010101" pitchFamily="50" charset="-127"/>
              </a:rPr>
              <a:t> </a:t>
            </a:r>
            <a:r>
              <a:rPr lang="en-US" sz="2100" dirty="0">
                <a:solidFill>
                  <a:srgbClr val="989AA2"/>
                </a:solidFill>
                <a:latin typeface="나눔스퀘어 Bold" panose="020B0600000101010101" pitchFamily="50" charset="-127"/>
                <a:ea typeface="나눔스퀘어 Bold" panose="020B0600000101010101" pitchFamily="50" charset="-127"/>
              </a:rPr>
              <a:t>┃ </a:t>
            </a:r>
            <a:r>
              <a:rPr lang="ko-KR" altLang="en-US" sz="2100" dirty="0" smtClean="0">
                <a:solidFill>
                  <a:srgbClr val="989AA2"/>
                </a:solidFill>
                <a:latin typeface="나눔스퀘어 Bold" panose="020B0600000101010101" pitchFamily="50" charset="-127"/>
                <a:ea typeface="나눔스퀘어 Bold" panose="020B0600000101010101" pitchFamily="50" charset="-127"/>
              </a:rPr>
              <a:t>스토리보드</a:t>
            </a:r>
            <a:endParaRPr lang="en-US" sz="2100" dirty="0">
              <a:solidFill>
                <a:srgbClr val="989AA2"/>
              </a:solidFill>
              <a:latin typeface="나눔스퀘어 Bold" panose="020B0600000101010101" pitchFamily="50" charset="-127"/>
              <a:ea typeface="나눔스퀘어 Bold" panose="020B0600000101010101" pitchFamily="50" charset="-127"/>
            </a:endParaRPr>
          </a:p>
        </p:txBody>
      </p:sp>
      <p:sp>
        <p:nvSpPr>
          <p:cNvPr id="17"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99DFE2B2-52A8-4AFF-AE37-9D681B70BA6F}" type="slidenum">
              <a:rPr lang="en-US" altLang="ko-KR" smtClean="0"/>
              <a:pPr/>
              <a:t>‹#›</a:t>
            </a:fld>
            <a:endParaRPr lang="ko-KR" altLang="en-US" dirty="0"/>
          </a:p>
        </p:txBody>
      </p:sp>
      <p:pic>
        <p:nvPicPr>
          <p:cNvPr id="6" name="Picture 2">
            <a:extLst>
              <a:ext uri="{FF2B5EF4-FFF2-40B4-BE49-F238E27FC236}">
                <a16:creationId xmlns:a16="http://schemas.microsoft.com/office/drawing/2014/main" xmlns="" id="{C6C5EFA0-35C9-BF45-9A1D-B576D102532E}"/>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148293916"/>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간지_국문">
    <p:bg>
      <p:bgPr>
        <a:solidFill>
          <a:srgbClr val="151826"/>
        </a:solidFill>
        <a:effectLst/>
      </p:bgPr>
    </p:bg>
    <p:spTree>
      <p:nvGrpSpPr>
        <p:cNvPr id="1" name=""/>
        <p:cNvGrpSpPr/>
        <p:nvPr/>
      </p:nvGrpSpPr>
      <p:grpSpPr>
        <a:xfrm>
          <a:off x="0" y="0"/>
          <a:ext cx="0" cy="0"/>
          <a:chOff x="0" y="0"/>
          <a:chExt cx="0" cy="0"/>
        </a:xfrm>
      </p:grpSpPr>
      <p:sp>
        <p:nvSpPr>
          <p:cNvPr id="8" name="CONFIDENTIAL"/>
          <p:cNvSpPr txBox="1"/>
          <p:nvPr userDrawn="1"/>
        </p:nvSpPr>
        <p:spPr>
          <a:xfrm>
            <a:off x="16337113" y="649760"/>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pic>
        <p:nvPicPr>
          <p:cNvPr id="7" name="Picture 6" descr="A picture containing drawing&#10;&#10;Description automatically generated">
            <a:extLst>
              <a:ext uri="{FF2B5EF4-FFF2-40B4-BE49-F238E27FC236}">
                <a16:creationId xmlns:a16="http://schemas.microsoft.com/office/drawing/2014/main" xmlns="" id="{F73A070C-5F8D-C94D-94B2-C61328B6CC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388" y="91467"/>
            <a:ext cx="3710353" cy="1381720"/>
          </a:xfrm>
          <a:prstGeom prst="rect">
            <a:avLst/>
          </a:prstGeom>
        </p:spPr>
      </p:pic>
      <p:sp>
        <p:nvSpPr>
          <p:cNvPr id="9" name="SUB HEADER">
            <a:extLst>
              <a:ext uri="{FF2B5EF4-FFF2-40B4-BE49-F238E27FC236}">
                <a16:creationId xmlns:a16="http://schemas.microsoft.com/office/drawing/2014/main" xmlns="" id="{582F4686-1C09-7744-8234-4FC9DE910A88}"/>
              </a:ext>
            </a:extLst>
          </p:cNvPr>
          <p:cNvSpPr txBox="1"/>
          <p:nvPr userDrawn="1"/>
        </p:nvSpPr>
        <p:spPr>
          <a:xfrm>
            <a:off x="3578086" y="597669"/>
            <a:ext cx="12136947" cy="412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smtClean="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smtClean="0">
                <a:solidFill>
                  <a:srgbClr val="989AA2"/>
                </a:solidFill>
                <a:latin typeface="나눔스퀘어 Bold" panose="020B0600000101010101" pitchFamily="50" charset="-127"/>
                <a:ea typeface="나눔스퀘어 Bold" panose="020B0600000101010101" pitchFamily="50" charset="-127"/>
              </a:rPr>
              <a:t> ┃ </a:t>
            </a:r>
            <a:r>
              <a:rPr lang="ko-KR" altLang="en-US" sz="2100" dirty="0" smtClean="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626837743"/>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지_영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8"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8C6B96FD-4AFF-42BE-940E-365E288D41F3}" type="slidenum">
              <a:rPr lang="en-US" altLang="ko-KR" smtClean="0"/>
              <a:pPr/>
              <a:t>‹#›</a:t>
            </a:fld>
            <a:endParaRPr lang="ko-KR" altLang="en-US" dirty="0"/>
          </a:p>
        </p:txBody>
      </p:sp>
      <p:sp>
        <p:nvSpPr>
          <p:cNvPr id="10" name="SUB HEADER">
            <a:extLst>
              <a:ext uri="{FF2B5EF4-FFF2-40B4-BE49-F238E27FC236}">
                <a16:creationId xmlns:a16="http://schemas.microsoft.com/office/drawing/2014/main" xmlns="" id="{0274EED8-CBCA-BC4D-B80A-0A4671817D95}"/>
              </a:ext>
            </a:extLst>
          </p:cNvPr>
          <p:cNvSpPr txBox="1"/>
          <p:nvPr userDrawn="1"/>
        </p:nvSpPr>
        <p:spPr>
          <a:xfrm>
            <a:off x="3597965" y="598636"/>
            <a:ext cx="12117069"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smtClean="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smtClean="0">
                <a:solidFill>
                  <a:srgbClr val="989AA2"/>
                </a:solidFill>
                <a:latin typeface="나눔스퀘어 Bold" panose="020B0600000101010101" pitchFamily="50" charset="-127"/>
                <a:ea typeface="나눔스퀘어 Bold" panose="020B0600000101010101" pitchFamily="50" charset="-127"/>
              </a:rPr>
              <a:t> ┃ </a:t>
            </a:r>
            <a:r>
              <a:rPr lang="ko-KR" altLang="en-US" sz="2100" dirty="0" smtClean="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pic>
        <p:nvPicPr>
          <p:cNvPr id="12" name="Picture 2">
            <a:extLst>
              <a:ext uri="{FF2B5EF4-FFF2-40B4-BE49-F238E27FC236}">
                <a16:creationId xmlns:a16="http://schemas.microsoft.com/office/drawing/2014/main" xmlns="" id="{BBCC15F3-E480-E34A-8D21-7401FF7DF3AD}"/>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463788574"/>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내지_국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6" name="SUB HEADER"/>
          <p:cNvSpPr txBox="1"/>
          <p:nvPr userDrawn="1"/>
        </p:nvSpPr>
        <p:spPr>
          <a:xfrm>
            <a:off x="504000" y="12884132"/>
            <a:ext cx="80923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sz="2100" dirty="0">
                <a:solidFill>
                  <a:srgbClr val="989AA2"/>
                </a:solidFill>
                <a:latin typeface="Campton Medium" panose="020B0004020102020203" pitchFamily="34" charset="0"/>
                <a:ea typeface="NanumSquare" panose="020B0600000101010101" pitchFamily="34" charset="-127"/>
              </a:rPr>
              <a:t>01</a:t>
            </a:r>
          </a:p>
        </p:txBody>
      </p:sp>
      <p:sp>
        <p:nvSpPr>
          <p:cNvPr id="7" name="SUB HEADER"/>
          <p:cNvSpPr txBox="1"/>
          <p:nvPr userDrawn="1"/>
        </p:nvSpPr>
        <p:spPr>
          <a:xfrm>
            <a:off x="1769657" y="12884131"/>
            <a:ext cx="1281803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타이틀</a:t>
            </a:r>
            <a:endParaRPr lang="en-US" sz="2100" dirty="0">
              <a:solidFill>
                <a:srgbClr val="989AA2"/>
              </a:solidFill>
              <a:latin typeface="나눔스퀘어 Bold" panose="020B0600000101010101" pitchFamily="50" charset="-127"/>
              <a:ea typeface="나눔스퀘어 Bold" panose="020B0600000101010101" pitchFamily="50" charset="-127"/>
            </a:endParaRPr>
          </a:p>
        </p:txBody>
      </p:sp>
      <p:sp>
        <p:nvSpPr>
          <p:cNvPr id="8"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8C6B96FD-4AFF-42BE-940E-365E288D41F3}" type="slidenum">
              <a:rPr lang="en-US" altLang="ko-KR" smtClean="0"/>
              <a:pPr/>
              <a:t>‹#›</a:t>
            </a:fld>
            <a:endParaRPr lang="ko-KR" altLang="en-US" dirty="0"/>
          </a:p>
        </p:txBody>
      </p:sp>
      <p:sp>
        <p:nvSpPr>
          <p:cNvPr id="9" name="SUB HEADER">
            <a:extLst>
              <a:ext uri="{FF2B5EF4-FFF2-40B4-BE49-F238E27FC236}">
                <a16:creationId xmlns:a16="http://schemas.microsoft.com/office/drawing/2014/main" xmlns="" id="{BAE7926E-C774-494A-AF79-92B2BC135030}"/>
              </a:ext>
            </a:extLst>
          </p:cNvPr>
          <p:cNvSpPr txBox="1"/>
          <p:nvPr userDrawn="1"/>
        </p:nvSpPr>
        <p:spPr>
          <a:xfrm>
            <a:off x="3578086" y="597669"/>
            <a:ext cx="12136947" cy="412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smtClean="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smtClean="0">
                <a:solidFill>
                  <a:srgbClr val="989AA2"/>
                </a:solidFill>
                <a:latin typeface="나눔스퀘어 Bold" panose="020B0600000101010101" pitchFamily="50" charset="-127"/>
                <a:ea typeface="나눔스퀘어 Bold" panose="020B0600000101010101" pitchFamily="50" charset="-127"/>
              </a:rPr>
              <a:t> ┃ </a:t>
            </a:r>
            <a:r>
              <a:rPr lang="ko-KR" altLang="en-US" sz="2100" dirty="0" smtClean="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pic>
        <p:nvPicPr>
          <p:cNvPr id="12" name="Picture 2">
            <a:extLst>
              <a:ext uri="{FF2B5EF4-FFF2-40B4-BE49-F238E27FC236}">
                <a16:creationId xmlns:a16="http://schemas.microsoft.com/office/drawing/2014/main" xmlns="" id="{58278590-A7FF-524C-9261-B12D5DE1E257}"/>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78662720"/>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제목">
    <p:spTree>
      <p:nvGrpSpPr>
        <p:cNvPr id="1" name=""/>
        <p:cNvGrpSpPr/>
        <p:nvPr/>
      </p:nvGrpSpPr>
      <p:grpSpPr>
        <a:xfrm>
          <a:off x="0" y="0"/>
          <a:ext cx="0" cy="0"/>
          <a:chOff x="0" y="0"/>
          <a:chExt cx="0" cy="0"/>
        </a:xfrm>
      </p:grpSpPr>
      <p:sp>
        <p:nvSpPr>
          <p:cNvPr id="7"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9" name="SUB HEADER"/>
          <p:cNvSpPr txBox="1"/>
          <p:nvPr userDrawn="1"/>
        </p:nvSpPr>
        <p:spPr>
          <a:xfrm>
            <a:off x="504000" y="3062751"/>
            <a:ext cx="1728000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t">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rgbClr val="151826"/>
                </a:solidFill>
                <a:latin typeface="Campton Book" panose="020B0004020102020203" pitchFamily="34" charset="0"/>
                <a:ea typeface="NanumSquare" panose="020B0600000101010101" pitchFamily="34" charset="-127"/>
              </a:rPr>
              <a:t>End of</a:t>
            </a:r>
          </a:p>
          <a:p>
            <a:r>
              <a:rPr lang="en-US" altLang="ko-KR" sz="6000" dirty="0">
                <a:solidFill>
                  <a:srgbClr val="151826"/>
                </a:solidFill>
                <a:latin typeface="Campton Book" panose="020B0004020102020203" pitchFamily="34" charset="0"/>
                <a:ea typeface="NanumSquare" panose="020B0600000101010101" pitchFamily="34" charset="-127"/>
              </a:rPr>
              <a:t>Documentation</a:t>
            </a:r>
          </a:p>
        </p:txBody>
      </p:sp>
      <p:pic>
        <p:nvPicPr>
          <p:cNvPr id="5" name="Picture 2">
            <a:extLst>
              <a:ext uri="{FF2B5EF4-FFF2-40B4-BE49-F238E27FC236}">
                <a16:creationId xmlns:a16="http://schemas.microsoft.com/office/drawing/2014/main" xmlns="" id="{A7E0B8F9-CBD7-A148-ABA6-389BD232C5FE}"/>
              </a:ext>
            </a:extLst>
          </p:cNvPr>
          <p:cNvPicPr>
            <a:picLocks noChangeAspect="1"/>
          </p:cNvPicPr>
          <p:nvPr userDrawn="1"/>
        </p:nvPicPr>
        <p:blipFill>
          <a:blip r:embed="rId2"/>
          <a:stretch>
            <a:fillRect/>
          </a:stretch>
        </p:blipFill>
        <p:spPr>
          <a:xfrm>
            <a:off x="504000" y="557913"/>
            <a:ext cx="2794000" cy="457200"/>
          </a:xfrm>
          <a:prstGeom prst="rect">
            <a:avLst/>
          </a:prstGeom>
        </p:spPr>
      </p:pic>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5" r:id="rId2"/>
    <p:sldLayoutId id="2147483667" r:id="rId3"/>
    <p:sldLayoutId id="2147483668" r:id="rId4"/>
    <p:sldLayoutId id="2147483669" r:id="rId5"/>
    <p:sldLayoutId id="2147483666" r:id="rId6"/>
    <p:sldLayoutId id="2147483664" r:id="rId7"/>
  </p:sldLayoutIdLst>
  <p:transition spd="med"/>
  <p:timing>
    <p:tnLst>
      <p:par>
        <p:cTn id="1" dur="indefinite" restart="never" nodeType="tmRoot"/>
      </p:par>
    </p:tnLst>
  </p:timing>
  <p:hf hdr="0" ftr="0" dt="0"/>
  <p:txStyles>
    <p:titleStyle>
      <a:lvl1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1pPr>
      <a:lvl2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2pPr>
      <a:lvl3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3pPr>
      <a:lvl4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4pPr>
      <a:lvl5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5pPr>
      <a:lvl6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6pPr>
      <a:lvl7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7pPr>
      <a:lvl8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8pPr>
      <a:lvl9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9pPr>
    </p:titleStyle>
    <p:bodyStyle>
      <a:lvl1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1pPr>
      <a:lvl2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2pPr>
      <a:lvl3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3pPr>
      <a:lvl4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4pPr>
      <a:lvl5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5pPr>
      <a:lvl6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6pPr>
      <a:lvl7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7pPr>
      <a:lvl8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8pPr>
      <a:lvl9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9pPr>
    </p:bodyStyle>
    <p:otherStyle>
      <a:lvl1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1pPr>
      <a:lvl2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2pPr>
      <a:lvl3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3pPr>
      <a:lvl4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4pPr>
      <a:lvl5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5pPr>
      <a:lvl6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6pPr>
      <a:lvl7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7pPr>
      <a:lvl8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8pPr>
      <a:lvl9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0.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9.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60.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8E64E067-21CA-8841-AC15-43FDEAA76855}"/>
              </a:ext>
            </a:extLst>
          </p:cNvPr>
          <p:cNvGrpSpPr/>
          <p:nvPr/>
        </p:nvGrpSpPr>
        <p:grpSpPr>
          <a:xfrm>
            <a:off x="504000" y="12146110"/>
            <a:ext cx="17280000" cy="774148"/>
            <a:chOff x="504000" y="10773582"/>
            <a:chExt cx="17280000" cy="774148"/>
          </a:xfrm>
        </p:grpSpPr>
        <p:sp>
          <p:nvSpPr>
            <p:cNvPr id="2" name="2020년 12월 20일"/>
            <p:cNvSpPr txBox="1"/>
            <p:nvPr/>
          </p:nvSpPr>
          <p:spPr>
            <a:xfrm>
              <a:off x="504000" y="11157174"/>
              <a:ext cx="17280000" cy="390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lnSpc>
                  <a:spcPct val="90000"/>
                </a:lnSpc>
                <a:spcBef>
                  <a:spcPts val="4500"/>
                </a:spcBef>
                <a:defRPr sz="3000" b="0">
                  <a:solidFill>
                    <a:srgbClr val="FFFFFF"/>
                  </a:solidFill>
                  <a:latin typeface="Campton Medium"/>
                  <a:ea typeface="Campton Medium"/>
                  <a:cs typeface="Campton Medium"/>
                  <a:sym typeface="Campton Medium"/>
                </a:defRPr>
              </a:lvl1pPr>
            </a:lstStyle>
            <a:p>
              <a:r>
                <a:rPr lang="en-US" sz="2250" dirty="0" smtClean="0">
                  <a:solidFill>
                    <a:srgbClr val="151826"/>
                  </a:solidFill>
                  <a:latin typeface="Campton Medium" panose="020B0004020102020203" pitchFamily="34" charset="0"/>
                  <a:ea typeface="NanumSquare" panose="020B0600000101010101" pitchFamily="34" charset="-127"/>
                </a:rPr>
                <a:t>Jan. 24, 2024</a:t>
              </a:r>
              <a:endParaRPr sz="2250" dirty="0">
                <a:solidFill>
                  <a:srgbClr val="151826"/>
                </a:solidFill>
                <a:latin typeface="Campton Medium" panose="020B0004020102020203" pitchFamily="34" charset="0"/>
                <a:ea typeface="NanumSquare" panose="020B0600000101010101" pitchFamily="34" charset="-127"/>
              </a:endParaRPr>
            </a:p>
          </p:txBody>
        </p:sp>
        <p:sp>
          <p:nvSpPr>
            <p:cNvPr id="3" name="마케팅팀"/>
            <p:cNvSpPr txBox="1"/>
            <p:nvPr/>
          </p:nvSpPr>
          <p:spPr>
            <a:xfrm>
              <a:off x="504000" y="10773582"/>
              <a:ext cx="17280000" cy="2921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lnSpc>
                  <a:spcPct val="50000"/>
                </a:lnSpc>
                <a:spcBef>
                  <a:spcPts val="4500"/>
                </a:spcBef>
                <a:defRPr sz="3000">
                  <a:solidFill>
                    <a:srgbClr val="FFFFFF"/>
                  </a:solidFill>
                  <a:latin typeface="Helvetica"/>
                  <a:ea typeface="Helvetica"/>
                  <a:cs typeface="Helvetica"/>
                  <a:sym typeface="Helvetica"/>
                </a:defRPr>
              </a:lvl1pPr>
            </a:lstStyle>
            <a:p>
              <a:r>
                <a:rPr lang="ko-KR" altLang="en-US" sz="2250" b="0" dirty="0" smtClean="0">
                  <a:solidFill>
                    <a:srgbClr val="151826"/>
                  </a:solidFill>
                  <a:latin typeface="Campton Medium" panose="020B0004020102020203" pitchFamily="34" charset="0"/>
                  <a:ea typeface="NanumSquare" panose="020B0600000101010101" pitchFamily="34" charset="-127"/>
                </a:rPr>
                <a:t>연계플랫폼 사업</a:t>
              </a:r>
              <a:r>
                <a:rPr lang="en-US" altLang="ko-KR" sz="2250" b="0" dirty="0" smtClean="0">
                  <a:solidFill>
                    <a:srgbClr val="151826"/>
                  </a:solidFill>
                  <a:latin typeface="Campton Medium" panose="020B0004020102020203" pitchFamily="34" charset="0"/>
                  <a:ea typeface="NanumSquare" panose="020B0600000101010101" pitchFamily="34" charset="-127"/>
                </a:rPr>
                <a:t>2</a:t>
              </a:r>
              <a:r>
                <a:rPr lang="ko-KR" altLang="en-US" sz="2250" b="0" dirty="0" smtClean="0">
                  <a:solidFill>
                    <a:srgbClr val="151826"/>
                  </a:solidFill>
                  <a:latin typeface="Campton Medium" panose="020B0004020102020203" pitchFamily="34" charset="0"/>
                  <a:ea typeface="NanumSquare" panose="020B0600000101010101" pitchFamily="34" charset="-127"/>
                </a:rPr>
                <a:t>팀</a:t>
              </a:r>
              <a:endParaRPr sz="2250" b="0" dirty="0">
                <a:solidFill>
                  <a:srgbClr val="151826"/>
                </a:solidFill>
                <a:latin typeface="Campton Medium" panose="020B0004020102020203" pitchFamily="34" charset="0"/>
                <a:ea typeface="NanumSquare" panose="020B0600000101010101" pitchFamily="34" charset="-127"/>
              </a:endParaRPr>
            </a:p>
          </p:txBody>
        </p:sp>
      </p:grpSp>
      <p:sp>
        <p:nvSpPr>
          <p:cNvPr id="5" name="SUB HEADER"/>
          <p:cNvSpPr txBox="1"/>
          <p:nvPr/>
        </p:nvSpPr>
        <p:spPr>
          <a:xfrm>
            <a:off x="504000" y="5368494"/>
            <a:ext cx="1728000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rgbClr val="151826"/>
                </a:solidFill>
                <a:latin typeface="Campton Medium" panose="020B0004020102020203" pitchFamily="34" charset="0"/>
                <a:ea typeface="NanumSquare" panose="020B0600000101010101" pitchFamily="34" charset="-127"/>
              </a:rPr>
              <a:t>스토리보드</a:t>
            </a:r>
            <a:endParaRPr lang="en-US" sz="6000" dirty="0">
              <a:solidFill>
                <a:srgbClr val="151826"/>
              </a:solidFill>
              <a:latin typeface="Campton Medium" panose="020B0004020102020203" pitchFamily="34" charset="0"/>
              <a:ea typeface="NanumSquare" panose="020B0600000101010101" pitchFamily="34" charset="-127"/>
            </a:endParaRPr>
          </a:p>
        </p:txBody>
      </p:sp>
      <p:sp>
        <p:nvSpPr>
          <p:cNvPr id="6" name="MAIN HEADER"/>
          <p:cNvSpPr txBox="1"/>
          <p:nvPr/>
        </p:nvSpPr>
        <p:spPr>
          <a:xfrm>
            <a:off x="504000" y="4025701"/>
            <a:ext cx="17280000" cy="1461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spAutoFit/>
          </a:bodyPr>
          <a:lstStyle>
            <a:lvl1pPr defTabSz="2438338">
              <a:spcBef>
                <a:spcPts val="0"/>
              </a:spcBef>
              <a:defRPr sz="12000" b="0">
                <a:solidFill>
                  <a:srgbClr val="FFFFFF"/>
                </a:solidFill>
                <a:latin typeface="Campton Bold"/>
                <a:ea typeface="Campton Bold"/>
                <a:cs typeface="Campton Bold"/>
                <a:sym typeface="Campton Bold"/>
              </a:defRPr>
            </a:lvl1pPr>
          </a:lstStyle>
          <a:p>
            <a:r>
              <a:rPr lang="ko-KR" altLang="en-US" sz="9000" dirty="0" smtClean="0">
                <a:solidFill>
                  <a:srgbClr val="151826"/>
                </a:solidFill>
                <a:latin typeface="Campton Book" panose="020B0004020102020203" pitchFamily="34" charset="0"/>
                <a:ea typeface="NanumSquare ExtraBold" panose="020B0600000101010101" pitchFamily="34" charset="-127"/>
              </a:rPr>
              <a:t>산출물 관리 시스템</a:t>
            </a:r>
            <a:endParaRPr lang="en-US" sz="9000" dirty="0">
              <a:solidFill>
                <a:srgbClr val="151826"/>
              </a:solidFill>
              <a:latin typeface="Campton Book" panose="020B0004020102020203" pitchFamily="34" charset="0"/>
              <a:ea typeface="NanumSquare ExtraBold" panose="020B0600000101010101" pitchFamily="34" charset="-127"/>
            </a:endParaRPr>
          </a:p>
        </p:txBody>
      </p:sp>
      <p:pic>
        <p:nvPicPr>
          <p:cNvPr id="7" name="Picture 6">
            <a:extLst>
              <a:ext uri="{FF2B5EF4-FFF2-40B4-BE49-F238E27FC236}">
                <a16:creationId xmlns:a16="http://schemas.microsoft.com/office/drawing/2014/main" xmlns="" id="{548246A3-2C30-364F-AD6D-FF33048BA727}"/>
              </a:ext>
            </a:extLst>
          </p:cNvPr>
          <p:cNvPicPr>
            <a:picLocks noChangeAspect="1"/>
          </p:cNvPicPr>
          <p:nvPr/>
        </p:nvPicPr>
        <p:blipFill>
          <a:blip r:embed="rId2"/>
          <a:stretch>
            <a:fillRect/>
          </a:stretch>
        </p:blipFill>
        <p:spPr>
          <a:xfrm>
            <a:off x="10100896" y="6858000"/>
            <a:ext cx="6850673" cy="6091142"/>
          </a:xfrm>
          <a:prstGeom prst="rect">
            <a:avLst/>
          </a:prstGeom>
        </p:spPr>
      </p:pic>
    </p:spTree>
    <p:extLst>
      <p:ext uri="{BB962C8B-B14F-4D97-AF65-F5344CB8AC3E}">
        <p14:creationId xmlns:p14="http://schemas.microsoft.com/office/powerpoint/2010/main" val="264593160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74" name="그림 73"/>
          <p:cNvPicPr>
            <a:picLocks noChangeAspect="1"/>
          </p:cNvPicPr>
          <p:nvPr/>
        </p:nvPicPr>
        <p:blipFill>
          <a:blip r:embed="rId3"/>
          <a:stretch>
            <a:fillRect/>
          </a:stretch>
        </p:blipFill>
        <p:spPr>
          <a:xfrm>
            <a:off x="524050" y="2866253"/>
            <a:ext cx="12683052" cy="5910302"/>
          </a:xfrm>
          <a:prstGeom prst="rect">
            <a:avLst/>
          </a:prstGeom>
        </p:spPr>
      </p:pic>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조회 화면에서 등록 버튼 클릭 시 프로젝트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명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err="1" smtClean="0">
                <a:solidFill>
                  <a:srgbClr val="151826"/>
                </a:solidFill>
                <a:latin typeface="Campton Light" panose="020B0004020102020203" pitchFamily="34" charset="0"/>
              </a:rPr>
              <a:t>고객사</a:t>
            </a:r>
            <a:r>
              <a:rPr lang="ko-KR" altLang="en-US" sz="2250" dirty="0" smtClean="0">
                <a:solidFill>
                  <a:srgbClr val="151826"/>
                </a:solidFill>
                <a:latin typeface="Campton Light" panose="020B0004020102020203" pitchFamily="34" charset="0"/>
              </a:rPr>
              <a:t> 명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코드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담당자 등록 버튼 클릭 시 담당자 등록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라이선스 수량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상태 선택 </a:t>
            </a:r>
            <a:r>
              <a:rPr lang="en-US" altLang="ko-KR" sz="2250" dirty="0" smtClean="0">
                <a:solidFill>
                  <a:srgbClr val="151826"/>
                </a:solidFill>
                <a:latin typeface="Campton Light" panose="020B0004020102020203" pitchFamily="34" charset="0"/>
              </a:rPr>
              <a:t>select box</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등록 완료 팝업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20" name="직사각형 19"/>
          <p:cNvSpPr/>
          <p:nvPr/>
        </p:nvSpPr>
        <p:spPr>
          <a:xfrm>
            <a:off x="515582"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10</a:t>
            </a:fld>
            <a:endParaRPr lang="ko-KR" altLang="en-US" dirty="0"/>
          </a:p>
        </p:txBody>
      </p:sp>
      <p:pic>
        <p:nvPicPr>
          <p:cNvPr id="43" name="그림 42">
            <a:extLst>
              <a:ext uri="{FF2B5EF4-FFF2-40B4-BE49-F238E27FC236}">
                <a16:creationId xmlns="" xmlns:a16="http://schemas.microsoft.com/office/drawing/2014/main" id="{C232FE8A-7799-79B3-60CD-F895EAA49036}"/>
              </a:ext>
            </a:extLst>
          </p:cNvPr>
          <p:cNvPicPr>
            <a:picLocks noChangeAspect="1"/>
          </p:cNvPicPr>
          <p:nvPr/>
        </p:nvPicPr>
        <p:blipFill>
          <a:blip r:embed="rId4"/>
          <a:stretch>
            <a:fillRect/>
          </a:stretch>
        </p:blipFill>
        <p:spPr>
          <a:xfrm>
            <a:off x="11726040" y="9634995"/>
            <a:ext cx="4778880" cy="3283200"/>
          </a:xfrm>
          <a:prstGeom prst="rect">
            <a:avLst/>
          </a:prstGeom>
          <a:ln>
            <a:solidFill>
              <a:schemeClr val="tx1"/>
            </a:solidFill>
          </a:ln>
        </p:spPr>
      </p:pic>
      <p:sp>
        <p:nvSpPr>
          <p:cNvPr id="44" name="아래쪽 화살표 32">
            <a:extLst>
              <a:ext uri="{FF2B5EF4-FFF2-40B4-BE49-F238E27FC236}">
                <a16:creationId xmlns="" xmlns:a16="http://schemas.microsoft.com/office/drawing/2014/main" id="{A081DC73-0265-2AAC-BC71-E4FB4D3C1AE4}"/>
              </a:ext>
            </a:extLst>
          </p:cNvPr>
          <p:cNvSpPr/>
          <p:nvPr/>
        </p:nvSpPr>
        <p:spPr>
          <a:xfrm rot="17532441">
            <a:off x="10503199" y="940405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a:blip r:embed="rId5"/>
          <a:stretch>
            <a:fillRect/>
          </a:stretch>
        </p:blipFill>
        <p:spPr>
          <a:xfrm>
            <a:off x="3585134" y="5864296"/>
            <a:ext cx="6620708" cy="4073489"/>
          </a:xfrm>
          <a:prstGeom prst="rect">
            <a:avLst/>
          </a:prstGeom>
        </p:spPr>
      </p:pic>
      <p:grpSp>
        <p:nvGrpSpPr>
          <p:cNvPr id="45" name="그룹 44"/>
          <p:cNvGrpSpPr/>
          <p:nvPr/>
        </p:nvGrpSpPr>
        <p:grpSpPr>
          <a:xfrm>
            <a:off x="3468083" y="5721918"/>
            <a:ext cx="341194" cy="348916"/>
            <a:chOff x="5455736" y="7459833"/>
            <a:chExt cx="341194" cy="348916"/>
          </a:xfrm>
        </p:grpSpPr>
        <p:sp>
          <p:nvSpPr>
            <p:cNvPr id="46" name="타원 4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7" name="TextBox 4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8" name="그룹 47"/>
          <p:cNvGrpSpPr/>
          <p:nvPr/>
        </p:nvGrpSpPr>
        <p:grpSpPr>
          <a:xfrm>
            <a:off x="4962892" y="6649195"/>
            <a:ext cx="341194" cy="348916"/>
            <a:chOff x="5455736" y="7459833"/>
            <a:chExt cx="341194" cy="348916"/>
          </a:xfrm>
        </p:grpSpPr>
        <p:sp>
          <p:nvSpPr>
            <p:cNvPr id="49" name="타원 4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0" name="TextBox 4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1" name="그룹 50"/>
          <p:cNvGrpSpPr/>
          <p:nvPr/>
        </p:nvGrpSpPr>
        <p:grpSpPr>
          <a:xfrm>
            <a:off x="4962892" y="7062041"/>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4" name="그룹 53"/>
          <p:cNvGrpSpPr/>
          <p:nvPr/>
        </p:nvGrpSpPr>
        <p:grpSpPr>
          <a:xfrm>
            <a:off x="4962892" y="7482609"/>
            <a:ext cx="341194" cy="348916"/>
            <a:chOff x="5455736" y="7459833"/>
            <a:chExt cx="341194" cy="348916"/>
          </a:xfrm>
        </p:grpSpPr>
        <p:sp>
          <p:nvSpPr>
            <p:cNvPr id="55" name="타원 5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6" name="TextBox 5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7" name="그룹 56"/>
          <p:cNvGrpSpPr/>
          <p:nvPr/>
        </p:nvGrpSpPr>
        <p:grpSpPr>
          <a:xfrm>
            <a:off x="4962892" y="7933699"/>
            <a:ext cx="341194" cy="348916"/>
            <a:chOff x="5455736" y="7459833"/>
            <a:chExt cx="341194" cy="348916"/>
          </a:xfrm>
        </p:grpSpPr>
        <p:sp>
          <p:nvSpPr>
            <p:cNvPr id="58" name="타원 5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9" name="TextBox 5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0" name="그룹 59"/>
          <p:cNvGrpSpPr/>
          <p:nvPr/>
        </p:nvGrpSpPr>
        <p:grpSpPr>
          <a:xfrm>
            <a:off x="4962892" y="8392408"/>
            <a:ext cx="341194" cy="348916"/>
            <a:chOff x="5455736" y="7459833"/>
            <a:chExt cx="341194" cy="348916"/>
          </a:xfrm>
        </p:grpSpPr>
        <p:sp>
          <p:nvSpPr>
            <p:cNvPr id="61" name="타원 6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2" name="TextBox 6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3" name="그룹 62"/>
          <p:cNvGrpSpPr/>
          <p:nvPr/>
        </p:nvGrpSpPr>
        <p:grpSpPr>
          <a:xfrm>
            <a:off x="4962892" y="8811070"/>
            <a:ext cx="341194" cy="348916"/>
            <a:chOff x="5455736" y="7459833"/>
            <a:chExt cx="341194" cy="348916"/>
          </a:xfrm>
        </p:grpSpPr>
        <p:sp>
          <p:nvSpPr>
            <p:cNvPr id="64" name="타원 6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5" name="TextBox 6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7</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6" name="그룹 35"/>
          <p:cNvGrpSpPr/>
          <p:nvPr/>
        </p:nvGrpSpPr>
        <p:grpSpPr>
          <a:xfrm>
            <a:off x="8973403" y="9331658"/>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8</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68442668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39" name="그림 38"/>
          <p:cNvPicPr>
            <a:picLocks noChangeAspect="1"/>
          </p:cNvPicPr>
          <p:nvPr/>
        </p:nvPicPr>
        <p:blipFill>
          <a:blip r:embed="rId3"/>
          <a:stretch>
            <a:fillRect/>
          </a:stretch>
        </p:blipFill>
        <p:spPr>
          <a:xfrm>
            <a:off x="524050" y="2866253"/>
            <a:ext cx="12683052" cy="5910302"/>
          </a:xfrm>
          <a:prstGeom prst="rect">
            <a:avLst/>
          </a:prstGeom>
        </p:spPr>
      </p:pic>
      <p:sp>
        <p:nvSpPr>
          <p:cNvPr id="26" name="직사각형 25"/>
          <p:cNvSpPr/>
          <p:nvPr/>
        </p:nvSpPr>
        <p:spPr>
          <a:xfrm>
            <a:off x="524050"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등록 시 담당자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등록의 담당자 등록 버튼 클릭 시 담당자 등록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사용자 목록 데이터의 </a:t>
            </a:r>
            <a:r>
              <a:rPr lang="ko-KR" altLang="en-US" sz="1400" dirty="0" err="1" smtClean="0">
                <a:solidFill>
                  <a:srgbClr val="151826"/>
                </a:solidFill>
                <a:latin typeface="Campton Light" panose="020B0004020102020203" pitchFamily="34" charset="0"/>
              </a:rPr>
              <a:t>이메일</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사용자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 명 정보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체크박스 클릭하여 담당자 선택</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권한에 따른 다른 </a:t>
            </a:r>
            <a:r>
              <a:rPr lang="ko-KR" altLang="en-US" sz="2250" dirty="0" smtClean="0">
                <a:solidFill>
                  <a:srgbClr val="151826"/>
                </a:solidFill>
                <a:latin typeface="Campton Light" panose="020B0004020102020203" pitchFamily="34" charset="0"/>
              </a:rPr>
              <a:t>담당자 목록 </a:t>
            </a:r>
            <a:r>
              <a:rPr lang="ko-KR" altLang="en-US" sz="2250" dirty="0">
                <a:solidFill>
                  <a:srgbClr val="151826"/>
                </a:solidFill>
                <a:latin typeface="Campton Light" panose="020B0004020102020203" pitchFamily="34" charset="0"/>
              </a:rPr>
              <a:t>출력</a:t>
            </a:r>
            <a:br>
              <a:rPr lang="ko-KR" altLang="en-US"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 </a:t>
            </a:r>
            <a:r>
              <a:rPr lang="ko-KR" altLang="en-US" sz="1400" dirty="0">
                <a:solidFill>
                  <a:srgbClr val="151826"/>
                </a:solidFill>
                <a:latin typeface="Campton Light" panose="020B0004020102020203" pitchFamily="34" charset="0"/>
              </a:rPr>
              <a:t>모든 부서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MANAGER : </a:t>
            </a:r>
            <a:r>
              <a:rPr lang="ko-KR" altLang="en-US" sz="1400" dirty="0">
                <a:solidFill>
                  <a:srgbClr val="151826"/>
                </a:solidFill>
                <a:latin typeface="Campton Light" panose="020B0004020102020203" pitchFamily="34" charset="0"/>
              </a:rPr>
              <a:t>소속 부서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DEVELOPER : </a:t>
            </a:r>
            <a:r>
              <a:rPr lang="ko-KR" altLang="en-US" sz="1400" dirty="0">
                <a:solidFill>
                  <a:srgbClr val="151826"/>
                </a:solidFill>
                <a:latin typeface="Campton Light" panose="020B0004020102020203" pitchFamily="34" charset="0"/>
              </a:rPr>
              <a:t>소속 </a:t>
            </a:r>
            <a:r>
              <a:rPr lang="ko-KR" altLang="en-US" sz="1400" dirty="0" smtClean="0">
                <a:solidFill>
                  <a:srgbClr val="151826"/>
                </a:solidFill>
                <a:latin typeface="Campton Light" panose="020B0004020102020203" pitchFamily="34" charset="0"/>
              </a:rPr>
              <a:t>프로젝트</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등록 완료 팝업 출력 후 프로젝트 등록 팝업 출력</a:t>
            </a:r>
            <a:endParaRPr lang="ko-KR" altLang="en-US" sz="2250" dirty="0">
              <a:solidFill>
                <a:srgbClr val="151826"/>
              </a:solidFill>
              <a:latin typeface="Campton Light" panose="020B0004020102020203" pitchFamily="34" charset="0"/>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11</a:t>
            </a:fld>
            <a:endParaRPr lang="ko-KR" altLang="en-US" dirty="0"/>
          </a:p>
        </p:txBody>
      </p:sp>
      <p:pic>
        <p:nvPicPr>
          <p:cNvPr id="46" name="그림 45"/>
          <p:cNvPicPr>
            <a:picLocks noChangeAspect="1"/>
          </p:cNvPicPr>
          <p:nvPr/>
        </p:nvPicPr>
        <p:blipFill>
          <a:blip r:embed="rId4"/>
          <a:stretch>
            <a:fillRect/>
          </a:stretch>
        </p:blipFill>
        <p:spPr>
          <a:xfrm>
            <a:off x="3675271" y="5217053"/>
            <a:ext cx="6469289" cy="4658400"/>
          </a:xfrm>
          <a:prstGeom prst="rect">
            <a:avLst/>
          </a:prstGeom>
        </p:spPr>
      </p:pic>
      <p:pic>
        <p:nvPicPr>
          <p:cNvPr id="62" name="그림 61">
            <a:extLst>
              <a:ext uri="{FF2B5EF4-FFF2-40B4-BE49-F238E27FC236}">
                <a16:creationId xmlns="" xmlns:a16="http://schemas.microsoft.com/office/drawing/2014/main" id="{C232FE8A-7799-79B3-60CD-F895EAA49036}"/>
              </a:ext>
            </a:extLst>
          </p:cNvPr>
          <p:cNvPicPr>
            <a:picLocks noChangeAspect="1"/>
          </p:cNvPicPr>
          <p:nvPr/>
        </p:nvPicPr>
        <p:blipFill>
          <a:blip r:embed="rId5"/>
          <a:stretch>
            <a:fillRect/>
          </a:stretch>
        </p:blipFill>
        <p:spPr>
          <a:xfrm>
            <a:off x="11726040" y="9634995"/>
            <a:ext cx="4778880" cy="3283200"/>
          </a:xfrm>
          <a:prstGeom prst="rect">
            <a:avLst/>
          </a:prstGeom>
          <a:ln>
            <a:solidFill>
              <a:schemeClr val="tx1"/>
            </a:solidFill>
          </a:ln>
        </p:spPr>
      </p:pic>
      <p:sp>
        <p:nvSpPr>
          <p:cNvPr id="63" name="아래쪽 화살표 32">
            <a:extLst>
              <a:ext uri="{FF2B5EF4-FFF2-40B4-BE49-F238E27FC236}">
                <a16:creationId xmlns="" xmlns:a16="http://schemas.microsoft.com/office/drawing/2014/main" id="{A081DC73-0265-2AAC-BC71-E4FB4D3C1AE4}"/>
              </a:ext>
            </a:extLst>
          </p:cNvPr>
          <p:cNvSpPr/>
          <p:nvPr/>
        </p:nvSpPr>
        <p:spPr>
          <a:xfrm rot="17532441">
            <a:off x="10503199" y="940405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7" name="그룹 26"/>
          <p:cNvGrpSpPr/>
          <p:nvPr/>
        </p:nvGrpSpPr>
        <p:grpSpPr>
          <a:xfrm>
            <a:off x="3425898" y="4989598"/>
            <a:ext cx="341194" cy="348916"/>
            <a:chOff x="5455736" y="7459833"/>
            <a:chExt cx="341194" cy="348916"/>
          </a:xfrm>
        </p:grpSpPr>
        <p:sp>
          <p:nvSpPr>
            <p:cNvPr id="28" name="타원 2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9" name="TextBox 2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0" name="그룹 29"/>
          <p:cNvGrpSpPr/>
          <p:nvPr/>
        </p:nvGrpSpPr>
        <p:grpSpPr>
          <a:xfrm>
            <a:off x="3709507" y="6072673"/>
            <a:ext cx="341194" cy="348916"/>
            <a:chOff x="5455736" y="7459833"/>
            <a:chExt cx="341194" cy="348916"/>
          </a:xfrm>
        </p:grpSpPr>
        <p:sp>
          <p:nvSpPr>
            <p:cNvPr id="31" name="타원 3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2" name="TextBox 3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3" name="그룹 32"/>
          <p:cNvGrpSpPr/>
          <p:nvPr/>
        </p:nvGrpSpPr>
        <p:grpSpPr>
          <a:xfrm>
            <a:off x="8272320" y="6067331"/>
            <a:ext cx="341194" cy="348916"/>
            <a:chOff x="5455736" y="7459833"/>
            <a:chExt cx="341194" cy="348916"/>
          </a:xfrm>
        </p:grpSpPr>
        <p:sp>
          <p:nvSpPr>
            <p:cNvPr id="34" name="타원 3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5" name="TextBox 3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6" name="그룹 35"/>
          <p:cNvGrpSpPr/>
          <p:nvPr/>
        </p:nvGrpSpPr>
        <p:grpSpPr>
          <a:xfrm>
            <a:off x="9398607" y="9340804"/>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89884390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15" name="그림 14"/>
          <p:cNvPicPr>
            <a:picLocks noChangeAspect="1"/>
          </p:cNvPicPr>
          <p:nvPr/>
        </p:nvPicPr>
        <p:blipFill>
          <a:blip r:embed="rId3"/>
          <a:stretch>
            <a:fillRect/>
          </a:stretch>
        </p:blipFill>
        <p:spPr>
          <a:xfrm>
            <a:off x="524050" y="2866253"/>
            <a:ext cx="12683052" cy="5910302"/>
          </a:xfrm>
          <a:prstGeom prst="rect">
            <a:avLst/>
          </a:prstGeom>
        </p:spPr>
      </p:pic>
      <p:sp>
        <p:nvSpPr>
          <p:cNvPr id="14" name="직사각형 13"/>
          <p:cNvSpPr/>
          <p:nvPr/>
        </p:nvSpPr>
        <p:spPr>
          <a:xfrm>
            <a:off x="524050"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등록 시 담당자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담당자 등록 팝업에서 담당자 명 또는 부서 명으로 조회 기능 제공</a:t>
            </a:r>
            <a:endParaRPr lang="ko-KR" altLang="en-US" sz="2250" dirty="0">
              <a:solidFill>
                <a:srgbClr val="151826"/>
              </a:solidFill>
              <a:latin typeface="Campton Light" panose="020B0004020102020203" pitchFamily="34" charset="0"/>
            </a:endParaRPr>
          </a:p>
        </p:txBody>
      </p:sp>
      <p:pic>
        <p:nvPicPr>
          <p:cNvPr id="27" name="그림 26"/>
          <p:cNvPicPr>
            <a:picLocks noChangeAspect="1"/>
          </p:cNvPicPr>
          <p:nvPr/>
        </p:nvPicPr>
        <p:blipFill>
          <a:blip r:embed="rId4"/>
          <a:stretch>
            <a:fillRect/>
          </a:stretch>
        </p:blipFill>
        <p:spPr>
          <a:xfrm>
            <a:off x="3460782" y="5080000"/>
            <a:ext cx="6888284" cy="4930920"/>
          </a:xfrm>
          <a:prstGeom prst="rect">
            <a:avLst/>
          </a:prstGeom>
        </p:spPr>
      </p:pic>
      <p:grpSp>
        <p:nvGrpSpPr>
          <p:cNvPr id="31" name="그룹 30"/>
          <p:cNvGrpSpPr/>
          <p:nvPr/>
        </p:nvGrpSpPr>
        <p:grpSpPr>
          <a:xfrm>
            <a:off x="9351103" y="5466435"/>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0630717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rcRect b="-56828"/>
          <a:stretch/>
        </p:blipFill>
        <p:spPr>
          <a:xfrm>
            <a:off x="504001" y="2866253"/>
            <a:ext cx="12769084" cy="9488024"/>
          </a:xfrm>
          <a:prstGeom prst="rect">
            <a:avLst/>
          </a:prstGeom>
          <a:solidFill>
            <a:srgbClr val="FFFFFF"/>
          </a:solidFill>
          <a:ln>
            <a:solidFill>
              <a:schemeClr val="tx1"/>
            </a:solidFill>
          </a:ln>
        </p:spPr>
      </p:pic>
      <p:pic>
        <p:nvPicPr>
          <p:cNvPr id="3" name="그림 2"/>
          <p:cNvPicPr>
            <a:picLocks noChangeAspect="1"/>
          </p:cNvPicPr>
          <p:nvPr/>
        </p:nvPicPr>
        <p:blipFill>
          <a:blip r:embed="rId3"/>
          <a:stretch>
            <a:fillRect/>
          </a:stretch>
        </p:blipFill>
        <p:spPr>
          <a:xfrm>
            <a:off x="539274" y="2904452"/>
            <a:ext cx="12687844" cy="5925223"/>
          </a:xfrm>
          <a:prstGeom prst="rect">
            <a:avLst/>
          </a:prstGeom>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13</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r>
                <a:rPr lang="en-US" altLang="ko-KR" sz="3750" dirty="0" smtClean="0">
                  <a:solidFill>
                    <a:srgbClr val="151826"/>
                  </a:solidFill>
                  <a:latin typeface="Campton Book" panose="020B0004020102020203" pitchFamily="34" charset="0"/>
                  <a:ea typeface="NanumSquare" panose="020B0600000101010101" pitchFamily="34" charset="-127"/>
                </a:rPr>
                <a:t>(Advisor </a:t>
              </a:r>
              <a:r>
                <a:rPr lang="ko-KR" altLang="en-US" sz="3750" dirty="0" smtClean="0">
                  <a:solidFill>
                    <a:srgbClr val="151826"/>
                  </a:solidFill>
                  <a:latin typeface="Campton Book" panose="020B0004020102020203" pitchFamily="34" charset="0"/>
                  <a:ea typeface="NanumSquare" panose="020B0600000101010101" pitchFamily="34" charset="-127"/>
                </a:rPr>
                <a:t>권한</a:t>
              </a:r>
              <a:r>
                <a:rPr lang="en-US" altLang="ko-KR" sz="3750" dirty="0" smtClean="0">
                  <a:solidFill>
                    <a:srgbClr val="151826"/>
                  </a:solidFill>
                  <a:latin typeface="Campton Book" panose="020B0004020102020203" pitchFamily="34" charset="0"/>
                  <a:ea typeface="NanumSquare" panose="020B0600000101010101" pitchFamily="34" charset="-127"/>
                </a:rPr>
                <a:t>)</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상세조회 기능과 산출물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다운로드를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조회 버튼 클릭 시 상세조회 페이지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명</a:t>
            </a:r>
            <a:r>
              <a:rPr lang="en-US" altLang="ko-KR" sz="1400" dirty="0" smtClean="0">
                <a:solidFill>
                  <a:srgbClr val="151826"/>
                </a:solidFill>
                <a:latin typeface="Campton Light" panose="020B0004020102020203" pitchFamily="34" charset="0"/>
              </a:rPr>
              <a:t>, </a:t>
            </a:r>
            <a:r>
              <a:rPr lang="ko-KR" altLang="en-US" sz="1400" dirty="0" err="1" smtClean="0">
                <a:solidFill>
                  <a:srgbClr val="151826"/>
                </a:solidFill>
                <a:latin typeface="Campton Light" panose="020B0004020102020203" pitchFamily="34" charset="0"/>
              </a:rPr>
              <a:t>고객사</a:t>
            </a:r>
            <a:r>
              <a:rPr lang="ko-KR" altLang="en-US" sz="1400" dirty="0" smtClean="0">
                <a:solidFill>
                  <a:srgbClr val="151826"/>
                </a:solidFill>
                <a:latin typeface="Campton Light" panose="020B0004020102020203" pitchFamily="34" charset="0"/>
              </a:rPr>
              <a:t>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코드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담당자</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라이선스 수량</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상태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 상태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검수일</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검수자 정보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상태에 따라 표기</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제안</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분석</a:t>
            </a:r>
            <a:r>
              <a:rPr lang="en-US" altLang="ko-KR" sz="1400" dirty="0" smtClean="0">
                <a:solidFill>
                  <a:srgbClr val="151826"/>
                </a:solidFill>
                <a:latin typeface="Campton Light" panose="020B0004020102020203" pitchFamily="34" charset="0"/>
              </a:rPr>
              <a:t>/</a:t>
            </a:r>
            <a:r>
              <a:rPr lang="ko-KR" altLang="en-US" sz="1400" dirty="0" smtClean="0">
                <a:solidFill>
                  <a:srgbClr val="151826"/>
                </a:solidFill>
                <a:latin typeface="Campton Light" panose="020B0004020102020203" pitchFamily="34" charset="0"/>
              </a:rPr>
              <a:t>설계</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준비</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설치</a:t>
            </a:r>
            <a:r>
              <a:rPr lang="en-US" altLang="ko-KR" sz="1400" dirty="0" smtClean="0">
                <a:solidFill>
                  <a:srgbClr val="151826"/>
                </a:solidFill>
                <a:latin typeface="Campton Light" panose="020B0004020102020203" pitchFamily="34" charset="0"/>
              </a:rPr>
              <a:t>/</a:t>
            </a:r>
            <a:r>
              <a:rPr lang="ko-KR" altLang="en-US" sz="1400" dirty="0" smtClean="0">
                <a:solidFill>
                  <a:srgbClr val="151826"/>
                </a:solidFill>
                <a:latin typeface="Campton Light" panose="020B0004020102020203" pitchFamily="34" charset="0"/>
              </a:rPr>
              <a:t>개발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테스트</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보고</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유지보수</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종료 중 프로젝트 상태 선택</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 상태가 검수완료일 경우에만 종료로 변경 가능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상태에 따라 표기</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미 검수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아직 검수되지 않은 상태</a:t>
            </a:r>
            <a:br>
              <a:rPr lang="ko-KR" altLang="en-US"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 중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현재 검수 요청이 된 상태</a:t>
            </a:r>
            <a:br>
              <a:rPr lang="ko-KR" altLang="en-US"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 완료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검수가 완료 된 상태</a:t>
            </a:r>
            <a:br>
              <a:rPr lang="ko-KR" altLang="en-US"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반려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검수가 반려 된 상태</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상태가 검수 완료 또는 반려 일 경우에만 검수일</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검수자 표기</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권한에 따른 기능 제공</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advisor </a:t>
            </a:r>
            <a:r>
              <a:rPr lang="ko-KR" altLang="en-US" sz="1400" dirty="0" smtClean="0">
                <a:solidFill>
                  <a:srgbClr val="151826"/>
                </a:solidFill>
                <a:latin typeface="Campton Light" panose="020B0004020102020203" pitchFamily="34" charset="0"/>
              </a:rPr>
              <a:t>권한 일 경우 수정</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삭제 불가</a:t>
            </a:r>
            <a:endParaRPr lang="en-US" altLang="ko-KR" sz="1400" dirty="0" smtClean="0">
              <a:solidFill>
                <a:srgbClr val="151826"/>
              </a:solidFill>
              <a:latin typeface="Campton Light" panose="020B0004020102020203" pitchFamily="34" charset="0"/>
            </a:endParaRPr>
          </a:p>
        </p:txBody>
      </p:sp>
      <p:pic>
        <p:nvPicPr>
          <p:cNvPr id="21" name="그림 20">
            <a:extLst>
              <a:ext uri="{FF2B5EF4-FFF2-40B4-BE49-F238E27FC236}">
                <a16:creationId xmlns="" xmlns:a16="http://schemas.microsoft.com/office/drawing/2014/main" id="{AF2AE2A6-8103-EC48-9B38-23C78716C81F}"/>
              </a:ext>
            </a:extLst>
          </p:cNvPr>
          <p:cNvPicPr>
            <a:picLocks noChangeAspect="1"/>
          </p:cNvPicPr>
          <p:nvPr/>
        </p:nvPicPr>
        <p:blipFill rotWithShape="1">
          <a:blip r:embed="rId4"/>
          <a:srcRect l="90441" t="35098" r="6994" b="59866"/>
          <a:stretch/>
        </p:blipFill>
        <p:spPr>
          <a:xfrm>
            <a:off x="13905773" y="2866253"/>
            <a:ext cx="448855" cy="469732"/>
          </a:xfrm>
          <a:prstGeom prst="rect">
            <a:avLst/>
          </a:prstGeom>
          <a:ln>
            <a:noFill/>
          </a:ln>
        </p:spPr>
      </p:pic>
      <p:grpSp>
        <p:nvGrpSpPr>
          <p:cNvPr id="31" name="그룹 30"/>
          <p:cNvGrpSpPr/>
          <p:nvPr/>
        </p:nvGrpSpPr>
        <p:grpSpPr>
          <a:xfrm>
            <a:off x="2000967" y="3719817"/>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그룹 33"/>
          <p:cNvGrpSpPr/>
          <p:nvPr/>
        </p:nvGrpSpPr>
        <p:grpSpPr>
          <a:xfrm>
            <a:off x="1994780" y="5656473"/>
            <a:ext cx="341194" cy="348916"/>
            <a:chOff x="5455736" y="7459833"/>
            <a:chExt cx="341194" cy="348916"/>
          </a:xfrm>
        </p:grpSpPr>
        <p:sp>
          <p:nvSpPr>
            <p:cNvPr id="39" name="타원 3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0" name="TextBox 3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1994780" y="6013008"/>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4" name="그룹 43"/>
          <p:cNvGrpSpPr/>
          <p:nvPr/>
        </p:nvGrpSpPr>
        <p:grpSpPr>
          <a:xfrm>
            <a:off x="2000967" y="6361924"/>
            <a:ext cx="341194" cy="348916"/>
            <a:chOff x="5455736" y="7459833"/>
            <a:chExt cx="341194" cy="348916"/>
          </a:xfrm>
        </p:grpSpPr>
        <p:sp>
          <p:nvSpPr>
            <p:cNvPr id="45" name="타원 4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6" name="TextBox 4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2" name="그룹 21"/>
          <p:cNvGrpSpPr/>
          <p:nvPr/>
        </p:nvGrpSpPr>
        <p:grpSpPr>
          <a:xfrm>
            <a:off x="11959132" y="6781361"/>
            <a:ext cx="341194" cy="348916"/>
            <a:chOff x="5342724" y="7459833"/>
            <a:chExt cx="341194" cy="348916"/>
          </a:xfrm>
        </p:grpSpPr>
        <p:sp>
          <p:nvSpPr>
            <p:cNvPr id="23" name="타원 22"/>
            <p:cNvSpPr/>
            <p:nvPr/>
          </p:nvSpPr>
          <p:spPr>
            <a:xfrm>
              <a:off x="5342724"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400309"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72611887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14</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상세조회와 프로젝트 정보에 대한 </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 기능과 산출물 다운로드를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상태가 반려일 경우에만 표시</a:t>
            </a:r>
            <a:endParaRPr lang="ko-KR" altLang="en-US"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권한에 따른 기능 제공</a:t>
            </a:r>
            <a:br>
              <a:rPr lang="ko-KR" altLang="en-US"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advisor </a:t>
            </a:r>
            <a:r>
              <a:rPr lang="ko-KR" altLang="en-US" sz="1400" dirty="0" smtClean="0">
                <a:solidFill>
                  <a:srgbClr val="151826"/>
                </a:solidFill>
                <a:latin typeface="Campton Light" panose="020B0004020102020203" pitchFamily="34" charset="0"/>
              </a:rPr>
              <a:t>권한이 아닐 경우 수정</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삭제 </a:t>
            </a:r>
            <a:r>
              <a:rPr lang="ko-KR" altLang="en-US" sz="1400" dirty="0" smtClean="0">
                <a:solidFill>
                  <a:srgbClr val="151826"/>
                </a:solidFill>
                <a:latin typeface="Campton Light" panose="020B0004020102020203" pitchFamily="34" charset="0"/>
              </a:rPr>
              <a:t>가능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상태가 검수 완료가 아닐 경우 산출물 다운로드 버튼 비활성화</a:t>
            </a:r>
            <a:endParaRPr lang="ko-KR" altLang="en-US" sz="2250" dirty="0">
              <a:solidFill>
                <a:srgbClr val="151826"/>
              </a:solidFill>
              <a:latin typeface="Campton Light" panose="020B0004020102020203" pitchFamily="34" charset="0"/>
            </a:endParaRPr>
          </a:p>
        </p:txBody>
      </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pic>
        <p:nvPicPr>
          <p:cNvPr id="18" name="그림 17"/>
          <p:cNvPicPr>
            <a:picLocks noChangeAspect="1"/>
          </p:cNvPicPr>
          <p:nvPr/>
        </p:nvPicPr>
        <p:blipFill>
          <a:blip r:embed="rId4"/>
          <a:stretch>
            <a:fillRect/>
          </a:stretch>
        </p:blipFill>
        <p:spPr>
          <a:xfrm>
            <a:off x="522876" y="2883190"/>
            <a:ext cx="12725073" cy="5929884"/>
          </a:xfrm>
          <a:prstGeom prst="rect">
            <a:avLst/>
          </a:prstGeom>
        </p:spPr>
      </p:pic>
      <p:grpSp>
        <p:nvGrpSpPr>
          <p:cNvPr id="19" name="그룹 18"/>
          <p:cNvGrpSpPr/>
          <p:nvPr/>
        </p:nvGrpSpPr>
        <p:grpSpPr>
          <a:xfrm>
            <a:off x="1999486" y="5989510"/>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p:cNvGrpSpPr/>
          <p:nvPr/>
        </p:nvGrpSpPr>
        <p:grpSpPr>
          <a:xfrm>
            <a:off x="10967394" y="6762739"/>
            <a:ext cx="341194" cy="348916"/>
            <a:chOff x="5455736" y="7459833"/>
            <a:chExt cx="341194" cy="348916"/>
          </a:xfrm>
        </p:grpSpPr>
        <p:sp>
          <p:nvSpPr>
            <p:cNvPr id="26" name="타원 2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11878469" y="3402466"/>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81581178"/>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2329386" y="3402466"/>
            <a:ext cx="835071" cy="346767"/>
          </a:xfrm>
          <a:prstGeom prst="rect">
            <a:avLst/>
          </a:prstGeom>
        </p:spPr>
      </p:pic>
      <p:pic>
        <p:nvPicPr>
          <p:cNvPr id="61" name="그림 60"/>
          <p:cNvPicPr>
            <a:picLocks noChangeAspect="1"/>
          </p:cNvPicPr>
          <p:nvPr/>
        </p:nvPicPr>
        <p:blipFill rotWithShape="1">
          <a:blip r:embed="rId3"/>
          <a:srcRect t="561" b="-56225"/>
          <a:stretch/>
        </p:blipFill>
        <p:spPr>
          <a:xfrm>
            <a:off x="503998" y="2866253"/>
            <a:ext cx="12769086" cy="9393480"/>
          </a:xfrm>
          <a:prstGeom prst="rect">
            <a:avLst/>
          </a:prstGeom>
          <a:solidFill>
            <a:srgbClr val="FFFFFF"/>
          </a:solidFill>
          <a:ln>
            <a:solidFill>
              <a:schemeClr val="tx1"/>
            </a:solidFill>
          </a:ln>
        </p:spPr>
      </p:pic>
      <p:pic>
        <p:nvPicPr>
          <p:cNvPr id="62" name="그림 61"/>
          <p:cNvPicPr>
            <a:picLocks noChangeAspect="1"/>
          </p:cNvPicPr>
          <p:nvPr/>
        </p:nvPicPr>
        <p:blipFill>
          <a:blip r:embed="rId4"/>
          <a:stretch>
            <a:fillRect/>
          </a:stretch>
        </p:blipFill>
        <p:spPr>
          <a:xfrm>
            <a:off x="522876" y="2883190"/>
            <a:ext cx="12725073" cy="5929884"/>
          </a:xfrm>
          <a:prstGeom prst="rect">
            <a:avLst/>
          </a:prstGeom>
        </p:spPr>
      </p:pic>
      <p:sp>
        <p:nvSpPr>
          <p:cNvPr id="59" name="직사각형 58"/>
          <p:cNvSpPr/>
          <p:nvPr/>
        </p:nvSpPr>
        <p:spPr>
          <a:xfrm>
            <a:off x="509813"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15</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목록의       수정 버튼 또는 프로젝트 상세조회의 수정 버튼 클릭 시 프로젝트 수정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명</a:t>
            </a:r>
            <a:r>
              <a:rPr lang="en-US" altLang="ko-KR" sz="1400" dirty="0" smtClean="0">
                <a:solidFill>
                  <a:srgbClr val="151826"/>
                </a:solidFill>
                <a:latin typeface="Campton Light" panose="020B0004020102020203" pitchFamily="34" charset="0"/>
              </a:rPr>
              <a:t>, </a:t>
            </a:r>
            <a:r>
              <a:rPr lang="ko-KR" altLang="en-US" sz="1400" dirty="0" err="1" smtClean="0">
                <a:solidFill>
                  <a:srgbClr val="151826"/>
                </a:solidFill>
                <a:latin typeface="Campton Light" panose="020B0004020102020203" pitchFamily="34" charset="0"/>
              </a:rPr>
              <a:t>고객사</a:t>
            </a:r>
            <a:r>
              <a:rPr lang="ko-KR" altLang="en-US" sz="1400" dirty="0" smtClean="0">
                <a:solidFill>
                  <a:srgbClr val="151826"/>
                </a:solidFill>
                <a:latin typeface="Campton Light" panose="020B0004020102020203" pitchFamily="34" charset="0"/>
              </a:rPr>
              <a:t>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코드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담당자</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라이선스 수량 정보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담당자 수정 버튼 클릭 시 담당자 수정 기능 제공</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라이선스 </a:t>
            </a:r>
            <a:r>
              <a:rPr lang="ko-KR" altLang="en-US" sz="2250" dirty="0">
                <a:solidFill>
                  <a:srgbClr val="151826"/>
                </a:solidFill>
                <a:latin typeface="Campton Light" panose="020B0004020102020203" pitchFamily="34" charset="0"/>
              </a:rPr>
              <a:t>수량 입력 </a:t>
            </a:r>
            <a:r>
              <a:rPr lang="en-US" altLang="ko-KR" sz="2250" dirty="0">
                <a:solidFill>
                  <a:srgbClr val="151826"/>
                </a:solidFill>
                <a:latin typeface="Campton Light" panose="020B0004020102020203" pitchFamily="34" charset="0"/>
              </a:rPr>
              <a:t>input </a:t>
            </a:r>
            <a:r>
              <a:rPr lang="en-US" altLang="ko-KR" sz="2250" dirty="0" smtClean="0">
                <a:solidFill>
                  <a:srgbClr val="151826"/>
                </a:solidFill>
                <a:latin typeface="Campton Light" panose="020B0004020102020203" pitchFamily="34" charset="0"/>
              </a:rPr>
              <a:t>- </a:t>
            </a:r>
            <a:r>
              <a:rPr lang="en-US" altLang="ko-KR" sz="1400" dirty="0" smtClean="0">
                <a:solidFill>
                  <a:srgbClr val="151826"/>
                </a:solidFill>
                <a:latin typeface="Campton Light" panose="020B0004020102020203" pitchFamily="34" charset="0"/>
              </a:rPr>
              <a:t>- hub</a:t>
            </a:r>
            <a:r>
              <a:rPr lang="en-US" altLang="ko-KR" sz="1400" dirty="0">
                <a:solidFill>
                  <a:srgbClr val="151826"/>
                </a:solidFill>
                <a:latin typeface="Campton Light" panose="020B0004020102020203" pitchFamily="34" charset="0"/>
              </a:rPr>
              <a:t>, </a:t>
            </a:r>
            <a:r>
              <a:rPr lang="en-US" altLang="ko-KR" sz="1400" dirty="0" err="1">
                <a:solidFill>
                  <a:srgbClr val="151826"/>
                </a:solidFill>
                <a:latin typeface="Campton Light" panose="020B0004020102020203" pitchFamily="34" charset="0"/>
              </a:rPr>
              <a:t>aGENT</a:t>
            </a:r>
            <a:r>
              <a:rPr lang="ko-KR" altLang="en-US" sz="1400" dirty="0">
                <a:solidFill>
                  <a:srgbClr val="151826"/>
                </a:solidFill>
                <a:latin typeface="Campton Light" panose="020B0004020102020203" pitchFamily="34" charset="0"/>
              </a:rPr>
              <a:t>로 나누어 </a:t>
            </a:r>
            <a:r>
              <a:rPr lang="ko-KR" altLang="en-US" sz="1400" dirty="0" smtClean="0">
                <a:solidFill>
                  <a:srgbClr val="151826"/>
                </a:solidFill>
                <a:latin typeface="Campton Light" panose="020B0004020102020203" pitchFamily="34" charset="0"/>
              </a:rPr>
              <a:t>입력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상태 </a:t>
            </a:r>
            <a:r>
              <a:rPr lang="en-US" altLang="ko-KR" sz="2250" dirty="0" smtClean="0">
                <a:solidFill>
                  <a:srgbClr val="151826"/>
                </a:solidFill>
                <a:latin typeface="Campton Light" panose="020B0004020102020203" pitchFamily="34" charset="0"/>
              </a:rPr>
              <a:t>select box</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버튼 클릭 시 수정 완료 팝업 출력</a:t>
            </a:r>
            <a:endParaRPr lang="ko-KR" altLang="en-US" sz="2250" dirty="0">
              <a:solidFill>
                <a:srgbClr val="151826"/>
              </a:solidFill>
              <a:latin typeface="Campton Light" panose="020B0004020102020203" pitchFamily="34" charset="0"/>
            </a:endParaRPr>
          </a:p>
        </p:txBody>
      </p:sp>
      <p:pic>
        <p:nvPicPr>
          <p:cNvPr id="28" name="그림 27">
            <a:extLst>
              <a:ext uri="{FF2B5EF4-FFF2-40B4-BE49-F238E27FC236}">
                <a16:creationId xmlns="" xmlns:a16="http://schemas.microsoft.com/office/drawing/2014/main" id="{AF2AE2A6-8103-EC48-9B38-23C78716C81F}"/>
              </a:ext>
            </a:extLst>
          </p:cNvPr>
          <p:cNvPicPr>
            <a:picLocks noChangeAspect="1"/>
          </p:cNvPicPr>
          <p:nvPr/>
        </p:nvPicPr>
        <p:blipFill rotWithShape="1">
          <a:blip r:embed="rId5"/>
          <a:srcRect l="92988" t="35098" r="4626" b="59866"/>
          <a:stretch/>
        </p:blipFill>
        <p:spPr>
          <a:xfrm>
            <a:off x="16126642" y="2813423"/>
            <a:ext cx="438573" cy="493395"/>
          </a:xfrm>
          <a:prstGeom prst="rect">
            <a:avLst/>
          </a:prstGeom>
          <a:ln>
            <a:noFill/>
          </a:ln>
        </p:spPr>
      </p:pic>
      <p:pic>
        <p:nvPicPr>
          <p:cNvPr id="34" name="그림 33">
            <a:extLst>
              <a:ext uri="{FF2B5EF4-FFF2-40B4-BE49-F238E27FC236}">
                <a16:creationId xmlns="" xmlns:a16="http://schemas.microsoft.com/office/drawing/2014/main" id="{00F1D987-474D-BC51-5307-9121102FEAA4}"/>
              </a:ext>
            </a:extLst>
          </p:cNvPr>
          <p:cNvPicPr>
            <a:picLocks noChangeAspect="1"/>
          </p:cNvPicPr>
          <p:nvPr/>
        </p:nvPicPr>
        <p:blipFill>
          <a:blip r:embed="rId6"/>
          <a:stretch>
            <a:fillRect/>
          </a:stretch>
        </p:blipFill>
        <p:spPr>
          <a:xfrm>
            <a:off x="11436093" y="9515895"/>
            <a:ext cx="4844269" cy="3283200"/>
          </a:xfrm>
          <a:prstGeom prst="rect">
            <a:avLst/>
          </a:prstGeom>
          <a:ln>
            <a:solidFill>
              <a:schemeClr val="tx1"/>
            </a:solidFill>
          </a:ln>
        </p:spPr>
      </p:pic>
      <p:sp>
        <p:nvSpPr>
          <p:cNvPr id="38" name="아래쪽 화살표 32">
            <a:extLst>
              <a:ext uri="{FF2B5EF4-FFF2-40B4-BE49-F238E27FC236}">
                <a16:creationId xmlns="" xmlns:a16="http://schemas.microsoft.com/office/drawing/2014/main" id="{ECB0DF76-698C-5DA9-5DD7-0400E12EECB1}"/>
              </a:ext>
            </a:extLst>
          </p:cNvPr>
          <p:cNvSpPr/>
          <p:nvPr/>
        </p:nvSpPr>
        <p:spPr>
          <a:xfrm rot="18229618">
            <a:off x="10091685" y="939148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3" name="그림 62"/>
          <p:cNvPicPr>
            <a:picLocks noChangeAspect="1"/>
          </p:cNvPicPr>
          <p:nvPr/>
        </p:nvPicPr>
        <p:blipFill>
          <a:blip r:embed="rId7"/>
          <a:stretch>
            <a:fillRect/>
          </a:stretch>
        </p:blipFill>
        <p:spPr>
          <a:xfrm>
            <a:off x="3711548" y="5573208"/>
            <a:ext cx="6327052" cy="3970225"/>
          </a:xfrm>
          <a:prstGeom prst="rect">
            <a:avLst/>
          </a:prstGeom>
        </p:spPr>
      </p:pic>
      <p:grpSp>
        <p:nvGrpSpPr>
          <p:cNvPr id="64" name="그룹 63"/>
          <p:cNvGrpSpPr/>
          <p:nvPr/>
        </p:nvGrpSpPr>
        <p:grpSpPr>
          <a:xfrm>
            <a:off x="3486466" y="5419402"/>
            <a:ext cx="341194" cy="348916"/>
            <a:chOff x="5455736" y="7459833"/>
            <a:chExt cx="341194" cy="348916"/>
          </a:xfrm>
        </p:grpSpPr>
        <p:sp>
          <p:nvSpPr>
            <p:cNvPr id="65" name="타원 6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6" name="TextBox 6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7" name="그룹 66"/>
          <p:cNvGrpSpPr/>
          <p:nvPr/>
        </p:nvGrpSpPr>
        <p:grpSpPr>
          <a:xfrm>
            <a:off x="5370720" y="7580143"/>
            <a:ext cx="341194" cy="348916"/>
            <a:chOff x="5455736" y="7459833"/>
            <a:chExt cx="341194" cy="348916"/>
          </a:xfrm>
        </p:grpSpPr>
        <p:sp>
          <p:nvSpPr>
            <p:cNvPr id="68" name="타원 6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9" name="TextBox 6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0" name="그룹 69"/>
          <p:cNvGrpSpPr/>
          <p:nvPr/>
        </p:nvGrpSpPr>
        <p:grpSpPr>
          <a:xfrm>
            <a:off x="5367499" y="8044428"/>
            <a:ext cx="341194" cy="348916"/>
            <a:chOff x="5455736" y="7459833"/>
            <a:chExt cx="341194" cy="348916"/>
          </a:xfrm>
        </p:grpSpPr>
        <p:sp>
          <p:nvSpPr>
            <p:cNvPr id="71" name="타원 7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2" name="TextBox 7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3" name="그룹 72"/>
          <p:cNvGrpSpPr/>
          <p:nvPr/>
        </p:nvGrpSpPr>
        <p:grpSpPr>
          <a:xfrm>
            <a:off x="8973403" y="8926087"/>
            <a:ext cx="341194" cy="348916"/>
            <a:chOff x="5455736" y="7459833"/>
            <a:chExt cx="341194" cy="348916"/>
          </a:xfrm>
        </p:grpSpPr>
        <p:sp>
          <p:nvSpPr>
            <p:cNvPr id="74" name="타원 7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5" name="TextBox 74"/>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6" name="그룹 75"/>
          <p:cNvGrpSpPr/>
          <p:nvPr/>
        </p:nvGrpSpPr>
        <p:grpSpPr>
          <a:xfrm>
            <a:off x="5367499" y="8473486"/>
            <a:ext cx="341194" cy="348916"/>
            <a:chOff x="5455736" y="7459833"/>
            <a:chExt cx="341194" cy="348916"/>
          </a:xfrm>
        </p:grpSpPr>
        <p:sp>
          <p:nvSpPr>
            <p:cNvPr id="77" name="타원 7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8" name="TextBox 7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1568883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16</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수정 팝업에서 담당자 수정 버튼 클릭 시 담당자 수정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기존에 등록되어있던 담당자 체크</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버튼 클릭 시 수정 완료 팝업 출력 후 프로젝트 수정 팝업 출력</a:t>
            </a:r>
            <a:endParaRPr lang="ko-KR" altLang="en-US" sz="2250" dirty="0">
              <a:solidFill>
                <a:srgbClr val="151826"/>
              </a:solidFill>
              <a:latin typeface="Campton Light" panose="020B0004020102020203" pitchFamily="34" charset="0"/>
            </a:endParaRPr>
          </a:p>
        </p:txBody>
      </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sp>
        <p:nvSpPr>
          <p:cNvPr id="27" name="직사각형 26"/>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6" name="그림 15"/>
          <p:cNvPicPr>
            <a:picLocks noChangeAspect="1"/>
          </p:cNvPicPr>
          <p:nvPr/>
        </p:nvPicPr>
        <p:blipFill>
          <a:blip r:embed="rId4"/>
          <a:stretch>
            <a:fillRect/>
          </a:stretch>
        </p:blipFill>
        <p:spPr>
          <a:xfrm>
            <a:off x="3633142" y="5217053"/>
            <a:ext cx="6507585" cy="4658400"/>
          </a:xfrm>
          <a:prstGeom prst="rect">
            <a:avLst/>
          </a:prstGeom>
        </p:spPr>
      </p:pic>
      <p:pic>
        <p:nvPicPr>
          <p:cNvPr id="17" name="그림 16">
            <a:extLst>
              <a:ext uri="{FF2B5EF4-FFF2-40B4-BE49-F238E27FC236}">
                <a16:creationId xmlns="" xmlns:a16="http://schemas.microsoft.com/office/drawing/2014/main" id="{00F1D987-474D-BC51-5307-9121102FEAA4}"/>
              </a:ext>
            </a:extLst>
          </p:cNvPr>
          <p:cNvPicPr>
            <a:picLocks noChangeAspect="1"/>
          </p:cNvPicPr>
          <p:nvPr/>
        </p:nvPicPr>
        <p:blipFill>
          <a:blip r:embed="rId5"/>
          <a:stretch>
            <a:fillRect/>
          </a:stretch>
        </p:blipFill>
        <p:spPr>
          <a:xfrm>
            <a:off x="11436093" y="9515895"/>
            <a:ext cx="4844269" cy="3283200"/>
          </a:xfrm>
          <a:prstGeom prst="rect">
            <a:avLst/>
          </a:prstGeom>
          <a:ln>
            <a:solidFill>
              <a:schemeClr val="tx1"/>
            </a:solidFill>
          </a:ln>
        </p:spPr>
      </p:pic>
      <p:sp>
        <p:nvSpPr>
          <p:cNvPr id="18" name="아래쪽 화살표 32">
            <a:extLst>
              <a:ext uri="{FF2B5EF4-FFF2-40B4-BE49-F238E27FC236}">
                <a16:creationId xmlns="" xmlns:a16="http://schemas.microsoft.com/office/drawing/2014/main" id="{ECB0DF76-698C-5DA9-5DD7-0400E12EECB1}"/>
              </a:ext>
            </a:extLst>
          </p:cNvPr>
          <p:cNvSpPr/>
          <p:nvPr/>
        </p:nvSpPr>
        <p:spPr>
          <a:xfrm rot="18229618">
            <a:off x="10338090" y="9723519"/>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19" name="그룹 18"/>
          <p:cNvGrpSpPr/>
          <p:nvPr/>
        </p:nvGrpSpPr>
        <p:grpSpPr>
          <a:xfrm>
            <a:off x="3372419" y="5033702"/>
            <a:ext cx="341194" cy="348916"/>
            <a:chOff x="5455736" y="7459833"/>
            <a:chExt cx="341194" cy="348916"/>
          </a:xfrm>
        </p:grpSpPr>
        <p:sp>
          <p:nvSpPr>
            <p:cNvPr id="22" name="타원 2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TextBox 2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4" name="그룹 23"/>
          <p:cNvGrpSpPr/>
          <p:nvPr/>
        </p:nvGrpSpPr>
        <p:grpSpPr>
          <a:xfrm>
            <a:off x="3633142" y="6043007"/>
            <a:ext cx="341194" cy="348916"/>
            <a:chOff x="5455736" y="7459833"/>
            <a:chExt cx="341194" cy="348916"/>
          </a:xfrm>
        </p:grpSpPr>
        <p:sp>
          <p:nvSpPr>
            <p:cNvPr id="25" name="타원 2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9404433" y="9340804"/>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446631654"/>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1" name="직사각형 20"/>
          <p:cNvSpPr/>
          <p:nvPr/>
        </p:nvSpPr>
        <p:spPr>
          <a:xfrm>
            <a:off x="509813"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17</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삭제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sp>
        <p:nvSpPr>
          <p:cNvPr id="22"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목록의       </a:t>
            </a:r>
            <a:r>
              <a:rPr lang="ko-KR" altLang="en-US" sz="2250" dirty="0" smtClean="0">
                <a:solidFill>
                  <a:srgbClr val="151826"/>
                </a:solidFill>
                <a:latin typeface="Campton Light" panose="020B0004020102020203" pitchFamily="34" charset="0"/>
              </a:rPr>
              <a:t>삭제 </a:t>
            </a:r>
            <a:r>
              <a:rPr lang="ko-KR" altLang="en-US" sz="2250" dirty="0">
                <a:solidFill>
                  <a:srgbClr val="151826"/>
                </a:solidFill>
                <a:latin typeface="Campton Light" panose="020B0004020102020203" pitchFamily="34" charset="0"/>
              </a:rPr>
              <a:t>버튼 또는 </a:t>
            </a:r>
            <a:r>
              <a:rPr lang="ko-KR" altLang="en-US" sz="2250" dirty="0" smtClean="0">
                <a:solidFill>
                  <a:srgbClr val="151826"/>
                </a:solidFill>
                <a:latin typeface="Campton Light" panose="020B0004020102020203" pitchFamily="34" charset="0"/>
              </a:rPr>
              <a:t>프로젝트 상세조회의 삭제 </a:t>
            </a:r>
            <a:r>
              <a:rPr lang="ko-KR" altLang="en-US" sz="2250" dirty="0">
                <a:solidFill>
                  <a:srgbClr val="151826"/>
                </a:solidFill>
                <a:latin typeface="Campton Light" panose="020B0004020102020203" pitchFamily="34" charset="0"/>
              </a:rPr>
              <a:t>버튼 클릭 시 프로젝트 </a:t>
            </a:r>
            <a:r>
              <a:rPr lang="ko-KR" altLang="en-US" sz="2250" dirty="0" smtClean="0">
                <a:solidFill>
                  <a:srgbClr val="151826"/>
                </a:solidFill>
                <a:latin typeface="Campton Light" panose="020B0004020102020203" pitchFamily="34" charset="0"/>
              </a:rPr>
              <a:t>삭제 </a:t>
            </a:r>
            <a:r>
              <a:rPr lang="ko-KR" altLang="en-US" sz="2250" dirty="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23" name="그림 22">
            <a:extLst>
              <a:ext uri="{FF2B5EF4-FFF2-40B4-BE49-F238E27FC236}">
                <a16:creationId xmlns="" xmlns:a16="http://schemas.microsoft.com/office/drawing/2014/main" id="{AF2AE2A6-8103-EC48-9B38-23C78716C81F}"/>
              </a:ext>
            </a:extLst>
          </p:cNvPr>
          <p:cNvPicPr>
            <a:picLocks noChangeAspect="1"/>
          </p:cNvPicPr>
          <p:nvPr/>
        </p:nvPicPr>
        <p:blipFill rotWithShape="1">
          <a:blip r:embed="rId4"/>
          <a:srcRect l="95393" t="35098" r="2221" b="59866"/>
          <a:stretch/>
        </p:blipFill>
        <p:spPr>
          <a:xfrm>
            <a:off x="16142932" y="2900182"/>
            <a:ext cx="462280" cy="520065"/>
          </a:xfrm>
          <a:prstGeom prst="rect">
            <a:avLst/>
          </a:prstGeom>
          <a:ln>
            <a:noFill/>
          </a:ln>
        </p:spPr>
      </p:pic>
      <p:pic>
        <p:nvPicPr>
          <p:cNvPr id="24" name="그림 23"/>
          <p:cNvPicPr>
            <a:picLocks noChangeAspect="1"/>
          </p:cNvPicPr>
          <p:nvPr/>
        </p:nvPicPr>
        <p:blipFill>
          <a:blip r:embed="rId5"/>
          <a:stretch>
            <a:fillRect/>
          </a:stretch>
        </p:blipFill>
        <p:spPr>
          <a:xfrm>
            <a:off x="4416703" y="5938000"/>
            <a:ext cx="4963257" cy="3334537"/>
          </a:xfrm>
          <a:prstGeom prst="rect">
            <a:avLst/>
          </a:prstGeom>
          <a:ln>
            <a:noFill/>
          </a:ln>
        </p:spPr>
      </p:pic>
      <p:sp>
        <p:nvSpPr>
          <p:cNvPr id="33" name="아래쪽 화살표 32"/>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7" name="그림 36">
            <a:extLst>
              <a:ext uri="{FF2B5EF4-FFF2-40B4-BE49-F238E27FC236}">
                <a16:creationId xmlns="" xmlns:a16="http://schemas.microsoft.com/office/drawing/2014/main" id="{D837D486-93E4-9C84-2DC0-7EC2CDF9D511}"/>
              </a:ext>
            </a:extLst>
          </p:cNvPr>
          <p:cNvPicPr>
            <a:picLocks noChangeAspect="1"/>
          </p:cNvPicPr>
          <p:nvPr/>
        </p:nvPicPr>
        <p:blipFill>
          <a:blip r:embed="rId6"/>
          <a:stretch>
            <a:fillRect/>
          </a:stretch>
        </p:blipFill>
        <p:spPr>
          <a:xfrm>
            <a:off x="11820772" y="9272537"/>
            <a:ext cx="4784440" cy="3283200"/>
          </a:xfrm>
          <a:prstGeom prst="rect">
            <a:avLst/>
          </a:prstGeom>
          <a:ln>
            <a:solidFill>
              <a:schemeClr val="tx1"/>
            </a:solidFill>
          </a:ln>
        </p:spPr>
      </p:pic>
      <p:grpSp>
        <p:nvGrpSpPr>
          <p:cNvPr id="38" name="그룹 37"/>
          <p:cNvGrpSpPr/>
          <p:nvPr/>
        </p:nvGrpSpPr>
        <p:grpSpPr>
          <a:xfrm>
            <a:off x="4305736" y="5817757"/>
            <a:ext cx="341194" cy="348916"/>
            <a:chOff x="5455736" y="7459833"/>
            <a:chExt cx="341194" cy="348916"/>
          </a:xfrm>
        </p:grpSpPr>
        <p:sp>
          <p:nvSpPr>
            <p:cNvPr id="39" name="타원 3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0" name="TextBox 3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7742931" y="8516114"/>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44606968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3" name="직사각형 22"/>
          <p:cNvSpPr/>
          <p:nvPr/>
        </p:nvSpPr>
        <p:spPr>
          <a:xfrm>
            <a:off x="509813"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18</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프로젝트의 산출물 다운로드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sp>
        <p:nvSpPr>
          <p:cNvPr id="22"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목록의       </a:t>
            </a:r>
            <a:r>
              <a:rPr lang="ko-KR" altLang="en-US" sz="2250" dirty="0" smtClean="0">
                <a:solidFill>
                  <a:srgbClr val="151826"/>
                </a:solidFill>
                <a:latin typeface="Campton Light" panose="020B0004020102020203" pitchFamily="34" charset="0"/>
              </a:rPr>
              <a:t>산출물 다운로드 버튼 </a:t>
            </a:r>
            <a:r>
              <a:rPr lang="ko-KR" altLang="en-US" sz="2250" dirty="0">
                <a:solidFill>
                  <a:srgbClr val="151826"/>
                </a:solidFill>
                <a:latin typeface="Campton Light" panose="020B0004020102020203" pitchFamily="34" charset="0"/>
              </a:rPr>
              <a:t>또는 프로젝트 상세조회의 </a:t>
            </a:r>
            <a:r>
              <a:rPr lang="ko-KR" altLang="en-US" sz="2250" dirty="0" smtClean="0">
                <a:solidFill>
                  <a:srgbClr val="151826"/>
                </a:solidFill>
                <a:latin typeface="Campton Light" panose="020B0004020102020203" pitchFamily="34" charset="0"/>
              </a:rPr>
              <a:t>산출물 다운로드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산출물 다운로드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확인 버튼 클릭 시 다운로드 완료 팝업 출력 후 </a:t>
            </a:r>
            <a:r>
              <a:rPr lang="en-US" altLang="ko-KR" sz="2250" dirty="0" smtClean="0">
                <a:solidFill>
                  <a:srgbClr val="151826"/>
                </a:solidFill>
                <a:latin typeface="Campton Light" panose="020B0004020102020203" pitchFamily="34" charset="0"/>
              </a:rPr>
              <a:t>zip </a:t>
            </a:r>
            <a:r>
              <a:rPr lang="ko-KR" altLang="en-US" sz="2250" dirty="0" smtClean="0">
                <a:solidFill>
                  <a:srgbClr val="151826"/>
                </a:solidFill>
                <a:latin typeface="Campton Light" panose="020B0004020102020203" pitchFamily="34" charset="0"/>
              </a:rPr>
              <a:t>파일로 파일 다운로드</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20" name="그림 19"/>
          <p:cNvPicPr>
            <a:picLocks noChangeAspect="1"/>
          </p:cNvPicPr>
          <p:nvPr/>
        </p:nvPicPr>
        <p:blipFill>
          <a:blip r:embed="rId4"/>
          <a:stretch>
            <a:fillRect/>
          </a:stretch>
        </p:blipFill>
        <p:spPr>
          <a:xfrm>
            <a:off x="4620892" y="5636485"/>
            <a:ext cx="4704858" cy="3262035"/>
          </a:xfrm>
          <a:prstGeom prst="rect">
            <a:avLst/>
          </a:prstGeom>
        </p:spPr>
      </p:pic>
      <p:pic>
        <p:nvPicPr>
          <p:cNvPr id="43" name="그림 42"/>
          <p:cNvPicPr>
            <a:picLocks noChangeAspect="1"/>
          </p:cNvPicPr>
          <p:nvPr/>
        </p:nvPicPr>
        <p:blipFill>
          <a:blip r:embed="rId5"/>
          <a:stretch>
            <a:fillRect/>
          </a:stretch>
        </p:blipFill>
        <p:spPr>
          <a:xfrm>
            <a:off x="11237751" y="9302289"/>
            <a:ext cx="4704858" cy="3246352"/>
          </a:xfrm>
          <a:prstGeom prst="rect">
            <a:avLst/>
          </a:prstGeom>
          <a:ln>
            <a:solidFill>
              <a:schemeClr val="tx1"/>
            </a:solidFill>
          </a:ln>
        </p:spPr>
      </p:pic>
      <p:sp>
        <p:nvSpPr>
          <p:cNvPr id="44" name="아래쪽 화살표 43"/>
          <p:cNvSpPr/>
          <p:nvPr/>
        </p:nvSpPr>
        <p:spPr>
          <a:xfrm rot="17559519">
            <a:off x="9987578" y="8489845"/>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5" name="그림 44"/>
          <p:cNvPicPr>
            <a:picLocks noChangeAspect="1"/>
          </p:cNvPicPr>
          <p:nvPr/>
        </p:nvPicPr>
        <p:blipFill rotWithShape="1">
          <a:blip r:embed="rId6"/>
          <a:srcRect l="93247" t="29091" r="4814" b="66838"/>
          <a:stretch/>
        </p:blipFill>
        <p:spPr>
          <a:xfrm>
            <a:off x="16160508" y="2967851"/>
            <a:ext cx="403467" cy="403465"/>
          </a:xfrm>
          <a:prstGeom prst="rect">
            <a:avLst/>
          </a:prstGeom>
          <a:solidFill>
            <a:srgbClr val="FFFFFF"/>
          </a:solidFill>
          <a:ln>
            <a:noFill/>
          </a:ln>
        </p:spPr>
      </p:pic>
      <p:grpSp>
        <p:nvGrpSpPr>
          <p:cNvPr id="46" name="그룹 45"/>
          <p:cNvGrpSpPr/>
          <p:nvPr/>
        </p:nvGrpSpPr>
        <p:grpSpPr>
          <a:xfrm>
            <a:off x="4453942" y="5530490"/>
            <a:ext cx="341194" cy="348916"/>
            <a:chOff x="5455736" y="7459833"/>
            <a:chExt cx="341194" cy="348916"/>
          </a:xfrm>
        </p:grpSpPr>
        <p:sp>
          <p:nvSpPr>
            <p:cNvPr id="47" name="타원 4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8" name="TextBox 4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9" name="그룹 48"/>
          <p:cNvGrpSpPr/>
          <p:nvPr/>
        </p:nvGrpSpPr>
        <p:grpSpPr>
          <a:xfrm>
            <a:off x="7775015" y="8082192"/>
            <a:ext cx="341194" cy="348916"/>
            <a:chOff x="5455736" y="7459833"/>
            <a:chExt cx="341194" cy="348916"/>
          </a:xfrm>
        </p:grpSpPr>
        <p:sp>
          <p:nvSpPr>
            <p:cNvPr id="50" name="타원 4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1" name="TextBox 5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43638936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smtClean="0">
                <a:solidFill>
                  <a:schemeClr val="bg1"/>
                </a:solidFill>
                <a:latin typeface="Campton Medium" panose="020B0004020102020203" pitchFamily="34" charset="0"/>
                <a:ea typeface="NanumSquare" panose="020B0600000101010101" pitchFamily="34" charset="-127"/>
              </a:rPr>
              <a:t>03</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프로젝트 </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검수</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19891667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99DFE2B2-52A8-4AFF-AE37-9D681B70BA6F}" type="slidenum">
              <a:rPr lang="en-US" altLang="ko-KR" smtClean="0"/>
              <a:pPr/>
              <a:t>2</a:t>
            </a:fld>
            <a:endParaRPr lang="ko-KR" altLang="en-US" dirty="0"/>
          </a:p>
        </p:txBody>
      </p:sp>
      <p:sp>
        <p:nvSpPr>
          <p:cNvPr id="3" name="SUB HEADER"/>
          <p:cNvSpPr txBox="1"/>
          <p:nvPr/>
        </p:nvSpPr>
        <p:spPr>
          <a:xfrm>
            <a:off x="504000" y="4011563"/>
            <a:ext cx="1728000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rgbClr val="151826"/>
                </a:solidFill>
                <a:latin typeface="나눔스퀘어 ExtraBold" panose="020B0600000101010101" pitchFamily="50" charset="-127"/>
                <a:ea typeface="나눔스퀘어 ExtraBold" panose="020B0600000101010101" pitchFamily="50" charset="-127"/>
              </a:rPr>
              <a:t>산출물 관리 시스템</a:t>
            </a:r>
            <a:endParaRPr lang="en-US" altLang="ko-KR" sz="6000" dirty="0">
              <a:solidFill>
                <a:srgbClr val="151826"/>
              </a:solidFill>
              <a:latin typeface="나눔스퀘어 ExtraBold" panose="020B0600000101010101" pitchFamily="50" charset="-127"/>
              <a:ea typeface="나눔스퀘어 ExtraBold" panose="020B0600000101010101" pitchFamily="50" charset="-127"/>
            </a:endParaRPr>
          </a:p>
        </p:txBody>
      </p:sp>
      <p:grpSp>
        <p:nvGrpSpPr>
          <p:cNvPr id="13" name="그룹 12"/>
          <p:cNvGrpSpPr/>
          <p:nvPr/>
        </p:nvGrpSpPr>
        <p:grpSpPr>
          <a:xfrm>
            <a:off x="8926778" y="9427732"/>
            <a:ext cx="8903047" cy="1586162"/>
            <a:chOff x="9485573" y="9360000"/>
            <a:chExt cx="8903047" cy="1586162"/>
          </a:xfrm>
        </p:grpSpPr>
        <p:sp>
          <p:nvSpPr>
            <p:cNvPr id="4" name="Contents A…">
              <a:extLst>
                <a:ext uri="{FF2B5EF4-FFF2-40B4-BE49-F238E27FC236}">
                  <a16:creationId xmlns:a16="http://schemas.microsoft.com/office/drawing/2014/main" xmlns="" id="{46BCBC5B-3DE2-F649-AE18-564C8710CB36}"/>
                </a:ext>
              </a:extLst>
            </p:cNvPr>
            <p:cNvSpPr txBox="1"/>
            <p:nvPr/>
          </p:nvSpPr>
          <p:spPr>
            <a:xfrm>
              <a:off x="9485573" y="10074128"/>
              <a:ext cx="2227736" cy="423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로그인 화면</a:t>
              </a:r>
              <a:endParaRPr lang="en-US" altLang="ko-KR" sz="2250" dirty="0">
                <a:solidFill>
                  <a:srgbClr val="989AA2"/>
                </a:solidFill>
                <a:latin typeface="나눔스퀘어" panose="020B0600000101010101" pitchFamily="50" charset="-127"/>
                <a:ea typeface="나눔스퀘어" panose="020B0600000101010101" pitchFamily="50" charset="-127"/>
              </a:endParaRPr>
            </a:p>
          </p:txBody>
        </p:sp>
        <p:sp>
          <p:nvSpPr>
            <p:cNvPr id="5" name="SUB HEADER"/>
            <p:cNvSpPr txBox="1"/>
            <p:nvPr/>
          </p:nvSpPr>
          <p:spPr>
            <a:xfrm>
              <a:off x="9487547" y="9360000"/>
              <a:ext cx="1903596" cy="44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smtClean="0">
                  <a:solidFill>
                    <a:srgbClr val="151826"/>
                  </a:solidFill>
                  <a:latin typeface="나눔스퀘어 ExtraBold" panose="020B0600000101010101" pitchFamily="50" charset="-127"/>
                  <a:ea typeface="나눔스퀘어 ExtraBold" panose="020B0600000101010101" pitchFamily="50" charset="-127"/>
                </a:rPr>
                <a:t>로그인</a:t>
              </a:r>
              <a:endParaRPr lang="en-US" sz="2400" dirty="0">
                <a:solidFill>
                  <a:srgbClr val="151826"/>
                </a:solidFill>
                <a:latin typeface="나눔스퀘어 ExtraBold" panose="020B0600000101010101" pitchFamily="50" charset="-127"/>
                <a:ea typeface="나눔스퀘어 ExtraBold" panose="020B0600000101010101" pitchFamily="50" charset="-127"/>
              </a:endParaRPr>
            </a:p>
          </p:txBody>
        </p:sp>
        <p:sp>
          <p:nvSpPr>
            <p:cNvPr id="6" name="Contents A…">
              <a:extLst>
                <a:ext uri="{FF2B5EF4-FFF2-40B4-BE49-F238E27FC236}">
                  <a16:creationId xmlns:a16="http://schemas.microsoft.com/office/drawing/2014/main" xmlns="" id="{46BCBC5B-3DE2-F649-AE18-564C8710CB36}"/>
                </a:ext>
              </a:extLst>
            </p:cNvPr>
            <p:cNvSpPr txBox="1"/>
            <p:nvPr/>
          </p:nvSpPr>
          <p:spPr>
            <a:xfrm>
              <a:off x="12337841" y="10074128"/>
              <a:ext cx="809837" cy="872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조회</a:t>
              </a:r>
              <a:endParaRPr lang="en-US" altLang="ko-KR" sz="2250" dirty="0" smtClean="0">
                <a:solidFill>
                  <a:srgbClr val="989AA2"/>
                </a:solidFill>
                <a:latin typeface="나눔스퀘어" panose="020B0600000101010101" pitchFamily="50" charset="-127"/>
                <a:ea typeface="나눔스퀘어" panose="020B0600000101010101" pitchFamily="50" charset="-127"/>
              </a:endParaRPr>
            </a:p>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검수</a:t>
              </a:r>
              <a:endParaRPr lang="en-US" altLang="ko-KR" sz="2250" dirty="0">
                <a:solidFill>
                  <a:srgbClr val="989AA2"/>
                </a:solidFill>
                <a:latin typeface="나눔스퀘어" panose="020B0600000101010101" pitchFamily="50" charset="-127"/>
                <a:ea typeface="나눔스퀘어" panose="020B0600000101010101" pitchFamily="50" charset="-127"/>
              </a:endParaRPr>
            </a:p>
          </p:txBody>
        </p:sp>
        <p:sp>
          <p:nvSpPr>
            <p:cNvPr id="7" name="SUB HEADER"/>
            <p:cNvSpPr txBox="1"/>
            <p:nvPr/>
          </p:nvSpPr>
          <p:spPr>
            <a:xfrm>
              <a:off x="12339816" y="9360000"/>
              <a:ext cx="1903596" cy="44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smtClean="0">
                  <a:solidFill>
                    <a:srgbClr val="151826"/>
                  </a:solidFill>
                  <a:latin typeface="나눔스퀘어 ExtraBold" panose="020B0600000101010101" pitchFamily="50" charset="-127"/>
                  <a:ea typeface="나눔스퀘어 ExtraBold" panose="020B0600000101010101" pitchFamily="50" charset="-127"/>
                </a:rPr>
                <a:t>프로젝트</a:t>
              </a:r>
              <a:endParaRPr lang="en-US" altLang="ko-KR" sz="2400" dirty="0">
                <a:solidFill>
                  <a:srgbClr val="151826"/>
                </a:solidFill>
                <a:latin typeface="나눔스퀘어 ExtraBold" panose="020B0600000101010101" pitchFamily="50" charset="-127"/>
                <a:ea typeface="나눔스퀘어 ExtraBold" panose="020B0600000101010101" pitchFamily="50" charset="-127"/>
              </a:endParaRPr>
            </a:p>
          </p:txBody>
        </p:sp>
        <p:sp>
          <p:nvSpPr>
            <p:cNvPr id="8" name="Contents A…">
              <a:extLst>
                <a:ext uri="{FF2B5EF4-FFF2-40B4-BE49-F238E27FC236}">
                  <a16:creationId xmlns:a16="http://schemas.microsoft.com/office/drawing/2014/main" xmlns="" id="{46BCBC5B-3DE2-F649-AE18-564C8710CB36}"/>
                </a:ext>
              </a:extLst>
            </p:cNvPr>
            <p:cNvSpPr txBox="1"/>
            <p:nvPr/>
          </p:nvSpPr>
          <p:spPr>
            <a:xfrm>
              <a:off x="14549506" y="10074128"/>
              <a:ext cx="809837" cy="872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조회</a:t>
              </a:r>
              <a:endParaRPr lang="en-US" altLang="ko-KR" sz="2250" dirty="0" smtClean="0">
                <a:solidFill>
                  <a:srgbClr val="989AA2"/>
                </a:solidFill>
                <a:latin typeface="나눔스퀘어" panose="020B0600000101010101" pitchFamily="50" charset="-127"/>
                <a:ea typeface="나눔스퀘어" panose="020B0600000101010101" pitchFamily="50" charset="-127"/>
              </a:endParaRPr>
            </a:p>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등록</a:t>
              </a:r>
              <a:endParaRPr lang="en-US" altLang="ko-KR" sz="2250" dirty="0" smtClean="0">
                <a:solidFill>
                  <a:srgbClr val="989AA2"/>
                </a:solidFill>
                <a:latin typeface="나눔스퀘어" panose="020B0600000101010101" pitchFamily="50" charset="-127"/>
                <a:ea typeface="나눔스퀘어" panose="020B0600000101010101" pitchFamily="50" charset="-127"/>
              </a:endParaRPr>
            </a:p>
          </p:txBody>
        </p:sp>
        <p:sp>
          <p:nvSpPr>
            <p:cNvPr id="9" name="SUB HEADER"/>
            <p:cNvSpPr txBox="1"/>
            <p:nvPr/>
          </p:nvSpPr>
          <p:spPr>
            <a:xfrm>
              <a:off x="14551481" y="9360000"/>
              <a:ext cx="1903596" cy="44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smtClean="0">
                  <a:solidFill>
                    <a:srgbClr val="151826"/>
                  </a:solidFill>
                  <a:latin typeface="나눔스퀘어 ExtraBold" panose="020B0600000101010101" pitchFamily="50" charset="-127"/>
                  <a:ea typeface="나눔스퀘어 ExtraBold" panose="020B0600000101010101" pitchFamily="50" charset="-127"/>
                </a:rPr>
                <a:t>산출물</a:t>
              </a:r>
              <a:endParaRPr lang="en-US" altLang="ko-KR" sz="2400" dirty="0">
                <a:solidFill>
                  <a:srgbClr val="151826"/>
                </a:solidFill>
                <a:latin typeface="나눔스퀘어 ExtraBold" panose="020B0600000101010101" pitchFamily="50" charset="-127"/>
                <a:ea typeface="나눔스퀘어 ExtraBold" panose="020B0600000101010101" pitchFamily="50" charset="-127"/>
              </a:endParaRPr>
            </a:p>
          </p:txBody>
        </p:sp>
        <p:sp>
          <p:nvSpPr>
            <p:cNvPr id="11" name="Contents A…">
              <a:extLst>
                <a:ext uri="{FF2B5EF4-FFF2-40B4-BE49-F238E27FC236}">
                  <a16:creationId xmlns:a16="http://schemas.microsoft.com/office/drawing/2014/main" xmlns="" id="{46BCBC5B-3DE2-F649-AE18-564C8710CB36}"/>
                </a:ext>
              </a:extLst>
            </p:cNvPr>
            <p:cNvSpPr txBox="1"/>
            <p:nvPr/>
          </p:nvSpPr>
          <p:spPr>
            <a:xfrm>
              <a:off x="16455077" y="10074128"/>
              <a:ext cx="1933543" cy="872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사용자 관리</a:t>
              </a:r>
              <a:endParaRPr lang="en-US" altLang="ko-KR" sz="2250" dirty="0" smtClean="0">
                <a:solidFill>
                  <a:srgbClr val="989AA2"/>
                </a:solidFill>
                <a:latin typeface="나눔스퀘어" panose="020B0600000101010101" pitchFamily="50" charset="-127"/>
                <a:ea typeface="나눔스퀘어" panose="020B0600000101010101" pitchFamily="50" charset="-127"/>
              </a:endParaRPr>
            </a:p>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smtClean="0">
                  <a:solidFill>
                    <a:srgbClr val="989AA2"/>
                  </a:solidFill>
                  <a:latin typeface="나눔스퀘어" panose="020B0600000101010101" pitchFamily="50" charset="-127"/>
                  <a:ea typeface="나눔스퀘어" panose="020B0600000101010101" pitchFamily="50" charset="-127"/>
                </a:rPr>
                <a:t>공통코드 관리</a:t>
              </a:r>
              <a:endParaRPr lang="en-US" altLang="ko-KR" sz="2250" dirty="0" smtClean="0">
                <a:solidFill>
                  <a:srgbClr val="989AA2"/>
                </a:solidFill>
                <a:latin typeface="나눔스퀘어" panose="020B0600000101010101" pitchFamily="50" charset="-127"/>
                <a:ea typeface="나눔스퀘어" panose="020B0600000101010101" pitchFamily="50" charset="-127"/>
              </a:endParaRPr>
            </a:p>
          </p:txBody>
        </p:sp>
        <p:sp>
          <p:nvSpPr>
            <p:cNvPr id="12" name="SUB HEADER"/>
            <p:cNvSpPr txBox="1"/>
            <p:nvPr/>
          </p:nvSpPr>
          <p:spPr>
            <a:xfrm>
              <a:off x="16457052" y="9360000"/>
              <a:ext cx="1903596" cy="446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smtClean="0">
                  <a:solidFill>
                    <a:srgbClr val="151826"/>
                  </a:solidFill>
                  <a:latin typeface="나눔스퀘어 ExtraBold" panose="020B0600000101010101" pitchFamily="50" charset="-127"/>
                  <a:ea typeface="나눔스퀘어 ExtraBold" panose="020B0600000101010101" pitchFamily="50" charset="-127"/>
                </a:rPr>
                <a:t>시스템 관리</a:t>
              </a:r>
              <a:endParaRPr lang="en-US" altLang="ko-KR" sz="2400" dirty="0">
                <a:solidFill>
                  <a:srgbClr val="151826"/>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021983346"/>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a:blip r:embed="rId2"/>
          <a:stretch>
            <a:fillRect/>
          </a:stretch>
        </p:blipFill>
        <p:spPr>
          <a:xfrm>
            <a:off x="504001" y="2866253"/>
            <a:ext cx="12769084"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20</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검수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a:t>
            </a:r>
            <a:r>
              <a:rPr lang="ko-KR" altLang="en-US" sz="2250" dirty="0" smtClean="0">
                <a:solidFill>
                  <a:srgbClr val="151826"/>
                </a:solidFill>
                <a:latin typeface="Campton Light" panose="020B0004020102020203" pitchFamily="34" charset="0"/>
              </a:rPr>
              <a:t>검수 </a:t>
            </a:r>
            <a:r>
              <a:rPr lang="ko-KR" altLang="en-US" sz="2250" dirty="0">
                <a:solidFill>
                  <a:srgbClr val="151826"/>
                </a:solidFill>
                <a:latin typeface="Campton Light" panose="020B0004020102020203" pitchFamily="34" charset="0"/>
              </a:rPr>
              <a:t>화면에 프로젝트 </a:t>
            </a:r>
            <a:r>
              <a:rPr lang="ko-KR" altLang="en-US" sz="2250" dirty="0" smtClean="0">
                <a:solidFill>
                  <a:srgbClr val="151826"/>
                </a:solidFill>
                <a:latin typeface="Campton Light" panose="020B0004020102020203" pitchFamily="34" charset="0"/>
              </a:rPr>
              <a:t>검수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a:t>
            </a:r>
            <a:r>
              <a:rPr lang="ko-KR" altLang="en-US" sz="2250" dirty="0" smtClean="0">
                <a:solidFill>
                  <a:srgbClr val="151826"/>
                </a:solidFill>
                <a:latin typeface="Campton Light" panose="020B0004020102020203" pitchFamily="34" charset="0"/>
              </a:rPr>
              <a:t>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 </a:t>
            </a:r>
            <a:r>
              <a:rPr lang="ko-KR" altLang="en-US" sz="1400" dirty="0">
                <a:solidFill>
                  <a:srgbClr val="151826"/>
                </a:solidFill>
                <a:latin typeface="Campton Light" panose="020B0004020102020203" pitchFamily="34" charset="0"/>
              </a:rPr>
              <a:t>모든 부서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MANAGER : </a:t>
            </a:r>
            <a:r>
              <a:rPr lang="ko-KR" altLang="en-US" sz="1400" dirty="0">
                <a:solidFill>
                  <a:srgbClr val="151826"/>
                </a:solidFill>
                <a:latin typeface="Campton Light" panose="020B0004020102020203" pitchFamily="34" charset="0"/>
              </a:rPr>
              <a:t>소속 부서</a:t>
            </a:r>
            <a:endParaRPr lang="en-US" altLang="ko-KR" sz="1400" dirty="0">
              <a:solidFill>
                <a:srgbClr val="151826"/>
              </a:solidFill>
              <a:latin typeface="Campton Light" panose="020B0004020102020203" pitchFamily="34" charset="0"/>
            </a:endParaRPr>
          </a:p>
        </p:txBody>
      </p:sp>
      <p:pic>
        <p:nvPicPr>
          <p:cNvPr id="3" name="그림 2"/>
          <p:cNvPicPr>
            <a:picLocks noChangeAspect="1"/>
          </p:cNvPicPr>
          <p:nvPr/>
        </p:nvPicPr>
        <p:blipFill>
          <a:blip r:embed="rId3"/>
          <a:stretch>
            <a:fillRect/>
          </a:stretch>
        </p:blipFill>
        <p:spPr>
          <a:xfrm>
            <a:off x="536085" y="2882295"/>
            <a:ext cx="12704916" cy="5837214"/>
          </a:xfrm>
          <a:prstGeom prst="rect">
            <a:avLst/>
          </a:prstGeom>
        </p:spPr>
      </p:pic>
      <p:grpSp>
        <p:nvGrpSpPr>
          <p:cNvPr id="32" name="그룹 31"/>
          <p:cNvGrpSpPr/>
          <p:nvPr/>
        </p:nvGrpSpPr>
        <p:grpSpPr>
          <a:xfrm>
            <a:off x="2024988" y="4229085"/>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23838730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a:blip r:embed="rId2"/>
          <a:stretch>
            <a:fillRect/>
          </a:stretch>
        </p:blipFill>
        <p:spPr>
          <a:xfrm>
            <a:off x="504001" y="2866253"/>
            <a:ext cx="12769084"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21</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검수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버튼 클릭 시 </a:t>
            </a:r>
            <a:r>
              <a:rPr lang="ko-KR" altLang="en-US" sz="2250" dirty="0">
                <a:solidFill>
                  <a:srgbClr val="151826"/>
                </a:solidFill>
                <a:latin typeface="Campton Light" panose="020B0004020102020203" pitchFamily="34" charset="0"/>
              </a:rPr>
              <a:t>준 필수 파일 중 사유가 입력된 목록 </a:t>
            </a:r>
            <a:r>
              <a:rPr lang="en-US" altLang="ko-KR" sz="2250" dirty="0">
                <a:solidFill>
                  <a:srgbClr val="151826"/>
                </a:solidFill>
                <a:latin typeface="Campton Light" panose="020B0004020102020203" pitchFamily="34" charset="0"/>
              </a:rPr>
              <a:t>LIST </a:t>
            </a:r>
            <a:r>
              <a:rPr lang="ko-KR" altLang="en-US" sz="2250" dirty="0" smtClean="0">
                <a:solidFill>
                  <a:srgbClr val="151826"/>
                </a:solidFill>
                <a:latin typeface="Campton Light" panose="020B0004020102020203" pitchFamily="34" charset="0"/>
              </a:rPr>
              <a:t>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파일 종류</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파일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사유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산출물 다운로드 버튼 클릭 시 </a:t>
            </a:r>
            <a:r>
              <a:rPr lang="en-US" altLang="ko-KR" sz="2250" dirty="0" smtClean="0">
                <a:solidFill>
                  <a:srgbClr val="151826"/>
                </a:solidFill>
                <a:latin typeface="Campton Light" panose="020B0004020102020203" pitchFamily="34" charset="0"/>
              </a:rPr>
              <a:t>zip</a:t>
            </a:r>
            <a:r>
              <a:rPr lang="ko-KR" altLang="en-US" sz="2250" dirty="0" smtClean="0">
                <a:solidFill>
                  <a:srgbClr val="151826"/>
                </a:solidFill>
                <a:latin typeface="Campton Light" panose="020B0004020102020203" pitchFamily="34" charset="0"/>
              </a:rPr>
              <a:t>파일 다운로드</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반려 버튼 클릭 시 반려 사유 입력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완료  버튼 클릭 시 검수 완료 팝업 출력</a:t>
            </a:r>
            <a:endParaRPr lang="en-US" altLang="ko-KR" sz="1400" dirty="0">
              <a:solidFill>
                <a:srgbClr val="151826"/>
              </a:solidFill>
              <a:latin typeface="Campton Light" panose="020B0004020102020203" pitchFamily="34" charset="0"/>
            </a:endParaRPr>
          </a:p>
        </p:txBody>
      </p:sp>
      <p:sp>
        <p:nvSpPr>
          <p:cNvPr id="12" name="직사각형 11"/>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22" name="그림 21"/>
          <p:cNvPicPr>
            <a:picLocks noChangeAspect="1"/>
          </p:cNvPicPr>
          <p:nvPr/>
        </p:nvPicPr>
        <p:blipFill>
          <a:blip r:embed="rId3"/>
          <a:stretch>
            <a:fillRect/>
          </a:stretch>
        </p:blipFill>
        <p:spPr>
          <a:xfrm>
            <a:off x="2791832" y="5990117"/>
            <a:ext cx="8170765" cy="2995947"/>
          </a:xfrm>
          <a:prstGeom prst="rect">
            <a:avLst/>
          </a:prstGeom>
        </p:spPr>
      </p:pic>
      <p:grpSp>
        <p:nvGrpSpPr>
          <p:cNvPr id="23" name="그룹 22"/>
          <p:cNvGrpSpPr/>
          <p:nvPr/>
        </p:nvGrpSpPr>
        <p:grpSpPr>
          <a:xfrm>
            <a:off x="2678820" y="5807193"/>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그룹 33"/>
          <p:cNvGrpSpPr/>
          <p:nvPr/>
        </p:nvGrpSpPr>
        <p:grpSpPr>
          <a:xfrm>
            <a:off x="7178866" y="8250311"/>
            <a:ext cx="341194" cy="348916"/>
            <a:chOff x="5455736" y="7459833"/>
            <a:chExt cx="341194" cy="348916"/>
          </a:xfrm>
        </p:grpSpPr>
        <p:sp>
          <p:nvSpPr>
            <p:cNvPr id="35" name="타원 3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6" name="TextBox 3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7" name="그룹 36"/>
          <p:cNvGrpSpPr/>
          <p:nvPr/>
        </p:nvGrpSpPr>
        <p:grpSpPr>
          <a:xfrm>
            <a:off x="8682443" y="8258033"/>
            <a:ext cx="341194" cy="348916"/>
            <a:chOff x="5455736" y="7459833"/>
            <a:chExt cx="341194" cy="348916"/>
          </a:xfrm>
        </p:grpSpPr>
        <p:sp>
          <p:nvSpPr>
            <p:cNvPr id="38" name="타원 3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9" name="TextBox 3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40" name="그림 39"/>
          <p:cNvPicPr>
            <a:picLocks noChangeAspect="1"/>
          </p:cNvPicPr>
          <p:nvPr/>
        </p:nvPicPr>
        <p:blipFill>
          <a:blip r:embed="rId4"/>
          <a:stretch>
            <a:fillRect/>
          </a:stretch>
        </p:blipFill>
        <p:spPr>
          <a:xfrm>
            <a:off x="3251136" y="6920229"/>
            <a:ext cx="302324" cy="204069"/>
          </a:xfrm>
          <a:prstGeom prst="rect">
            <a:avLst/>
          </a:prstGeom>
        </p:spPr>
      </p:pic>
      <p:grpSp>
        <p:nvGrpSpPr>
          <p:cNvPr id="41" name="그룹 40"/>
          <p:cNvGrpSpPr/>
          <p:nvPr/>
        </p:nvGrpSpPr>
        <p:grpSpPr>
          <a:xfrm>
            <a:off x="9680715" y="8258033"/>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27815133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a:blip r:embed="rId2"/>
          <a:stretch>
            <a:fillRect/>
          </a:stretch>
        </p:blipFill>
        <p:spPr>
          <a:xfrm>
            <a:off x="504001" y="2866253"/>
            <a:ext cx="12769084"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22</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검수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완료 버튼 클릭 시 검수 완료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확인 클릭 시 검수 완료 팝업 출력</a:t>
            </a:r>
            <a:endParaRPr lang="en-US" altLang="ko-KR" sz="1400" dirty="0">
              <a:solidFill>
                <a:srgbClr val="151826"/>
              </a:solidFill>
              <a:latin typeface="Campton Light" panose="020B0004020102020203" pitchFamily="34" charset="0"/>
            </a:endParaRPr>
          </a:p>
        </p:txBody>
      </p:sp>
      <p:sp>
        <p:nvSpPr>
          <p:cNvPr id="12" name="직사각형 11"/>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6" name="그림 15"/>
          <p:cNvPicPr>
            <a:picLocks noChangeAspect="1"/>
          </p:cNvPicPr>
          <p:nvPr/>
        </p:nvPicPr>
        <p:blipFill>
          <a:blip r:embed="rId3"/>
          <a:stretch>
            <a:fillRect/>
          </a:stretch>
        </p:blipFill>
        <p:spPr>
          <a:xfrm>
            <a:off x="11751734" y="8820017"/>
            <a:ext cx="4383868" cy="3039482"/>
          </a:xfrm>
          <a:prstGeom prst="rect">
            <a:avLst/>
          </a:prstGeom>
          <a:ln>
            <a:solidFill>
              <a:schemeClr val="tx1"/>
            </a:solidFill>
          </a:ln>
        </p:spPr>
      </p:pic>
      <p:sp>
        <p:nvSpPr>
          <p:cNvPr id="19" name="아래쪽 화살표 18"/>
          <p:cNvSpPr/>
          <p:nvPr/>
        </p:nvSpPr>
        <p:spPr>
          <a:xfrm rot="17559519">
            <a:off x="9922594" y="8666327"/>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rotWithShape="1">
          <a:blip r:embed="rId4"/>
          <a:srcRect l="3516" r="2992"/>
          <a:stretch/>
        </p:blipFill>
        <p:spPr>
          <a:xfrm>
            <a:off x="4881672" y="6062734"/>
            <a:ext cx="4010526" cy="2967037"/>
          </a:xfrm>
          <a:prstGeom prst="rect">
            <a:avLst/>
          </a:prstGeom>
        </p:spPr>
      </p:pic>
      <p:grpSp>
        <p:nvGrpSpPr>
          <p:cNvPr id="20" name="그룹 19"/>
          <p:cNvGrpSpPr/>
          <p:nvPr/>
        </p:nvGrpSpPr>
        <p:grpSpPr>
          <a:xfrm>
            <a:off x="4701421" y="5916670"/>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7710846" y="8319664"/>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89687676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a:blip r:embed="rId2"/>
          <a:stretch>
            <a:fillRect/>
          </a:stretch>
        </p:blipFill>
        <p:spPr>
          <a:xfrm>
            <a:off x="504001" y="2866253"/>
            <a:ext cx="12769084"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23</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검수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반려 버튼 클릭 시 반려 사유 입력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반려 버튼 클릭 시 반려 완료 팝업 출력</a:t>
            </a:r>
            <a:endParaRPr lang="en-US" altLang="ko-KR" sz="1400" dirty="0">
              <a:solidFill>
                <a:srgbClr val="151826"/>
              </a:solidFill>
              <a:latin typeface="Campton Light" panose="020B0004020102020203" pitchFamily="34" charset="0"/>
            </a:endParaRPr>
          </a:p>
        </p:txBody>
      </p:sp>
      <p:sp>
        <p:nvSpPr>
          <p:cNvPr id="12" name="직사각형 11"/>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아래쪽 화살표 18"/>
          <p:cNvSpPr/>
          <p:nvPr/>
        </p:nvSpPr>
        <p:spPr>
          <a:xfrm rot="16862995">
            <a:off x="10498873" y="891680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3" name="그림 12"/>
          <p:cNvPicPr>
            <a:picLocks noChangeAspect="1"/>
          </p:cNvPicPr>
          <p:nvPr/>
        </p:nvPicPr>
        <p:blipFill>
          <a:blip r:embed="rId3"/>
          <a:stretch>
            <a:fillRect/>
          </a:stretch>
        </p:blipFill>
        <p:spPr>
          <a:xfrm>
            <a:off x="12358671" y="9054496"/>
            <a:ext cx="4053635" cy="2842985"/>
          </a:xfrm>
          <a:prstGeom prst="rect">
            <a:avLst/>
          </a:prstGeom>
          <a:ln>
            <a:solidFill>
              <a:schemeClr val="tx1"/>
            </a:solidFill>
          </a:ln>
        </p:spPr>
      </p:pic>
      <p:pic>
        <p:nvPicPr>
          <p:cNvPr id="3" name="그림 2"/>
          <p:cNvPicPr>
            <a:picLocks noChangeAspect="1"/>
          </p:cNvPicPr>
          <p:nvPr/>
        </p:nvPicPr>
        <p:blipFill>
          <a:blip r:embed="rId4"/>
          <a:stretch>
            <a:fillRect/>
          </a:stretch>
        </p:blipFill>
        <p:spPr>
          <a:xfrm>
            <a:off x="13780151" y="10448964"/>
            <a:ext cx="1707092" cy="305988"/>
          </a:xfrm>
          <a:prstGeom prst="rect">
            <a:avLst/>
          </a:prstGeom>
        </p:spPr>
      </p:pic>
      <p:pic>
        <p:nvPicPr>
          <p:cNvPr id="7" name="그림 6"/>
          <p:cNvPicPr>
            <a:picLocks noChangeAspect="1"/>
          </p:cNvPicPr>
          <p:nvPr/>
        </p:nvPicPr>
        <p:blipFill>
          <a:blip r:embed="rId5"/>
          <a:stretch>
            <a:fillRect/>
          </a:stretch>
        </p:blipFill>
        <p:spPr>
          <a:xfrm>
            <a:off x="13073126" y="10333347"/>
            <a:ext cx="742950" cy="695325"/>
          </a:xfrm>
          <a:prstGeom prst="rect">
            <a:avLst/>
          </a:prstGeom>
        </p:spPr>
      </p:pic>
      <p:pic>
        <p:nvPicPr>
          <p:cNvPr id="8" name="그림 7"/>
          <p:cNvPicPr>
            <a:picLocks noChangeAspect="1"/>
          </p:cNvPicPr>
          <p:nvPr/>
        </p:nvPicPr>
        <p:blipFill rotWithShape="1">
          <a:blip r:embed="rId6"/>
          <a:srcRect l="1420" r="1620"/>
          <a:stretch/>
        </p:blipFill>
        <p:spPr>
          <a:xfrm>
            <a:off x="4536175" y="5943606"/>
            <a:ext cx="4716380" cy="3416676"/>
          </a:xfrm>
          <a:prstGeom prst="rect">
            <a:avLst/>
          </a:prstGeom>
        </p:spPr>
      </p:pic>
      <p:grpSp>
        <p:nvGrpSpPr>
          <p:cNvPr id="15" name="그룹 14"/>
          <p:cNvGrpSpPr/>
          <p:nvPr/>
        </p:nvGrpSpPr>
        <p:grpSpPr>
          <a:xfrm>
            <a:off x="4365578" y="5769148"/>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36" name="그림 35"/>
          <p:cNvPicPr>
            <a:picLocks noChangeAspect="1"/>
          </p:cNvPicPr>
          <p:nvPr/>
        </p:nvPicPr>
        <p:blipFill rotWithShape="1">
          <a:blip r:embed="rId6"/>
          <a:srcRect l="1420" t="88580" r="18453" b="1091"/>
          <a:stretch/>
        </p:blipFill>
        <p:spPr>
          <a:xfrm>
            <a:off x="5313004" y="8964539"/>
            <a:ext cx="3897533" cy="352926"/>
          </a:xfrm>
          <a:prstGeom prst="rect">
            <a:avLst/>
          </a:prstGeom>
        </p:spPr>
      </p:pic>
      <p:grpSp>
        <p:nvGrpSpPr>
          <p:cNvPr id="20" name="그룹 19"/>
          <p:cNvGrpSpPr/>
          <p:nvPr/>
        </p:nvGrpSpPr>
        <p:grpSpPr>
          <a:xfrm>
            <a:off x="8386041" y="8773148"/>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39686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smtClean="0">
                <a:solidFill>
                  <a:schemeClr val="bg1"/>
                </a:solidFill>
                <a:latin typeface="Campton Medium" panose="020B0004020102020203" pitchFamily="34" charset="0"/>
                <a:ea typeface="NanumSquare" panose="020B0600000101010101" pitchFamily="34" charset="-127"/>
              </a:rPr>
              <a:t>04</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산출물 </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목록</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4866611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8C6B96FD-4AFF-42BE-940E-365E288D41F3}" type="slidenum">
              <a:rPr lang="en-US" altLang="ko-KR" smtClean="0"/>
              <a:pPr/>
              <a:t>25</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등록되어야 할 산출물 목록에</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대한 </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CRUD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grpSp>
        <p:nvGrpSpPr>
          <p:cNvPr id="53" name="그룹 52"/>
          <p:cNvGrpSpPr/>
          <p:nvPr/>
        </p:nvGrpSpPr>
        <p:grpSpPr>
          <a:xfrm>
            <a:off x="6452022" y="4580356"/>
            <a:ext cx="341194" cy="348916"/>
            <a:chOff x="5455736" y="7459833"/>
            <a:chExt cx="341194" cy="348916"/>
          </a:xfrm>
        </p:grpSpPr>
        <p:sp>
          <p:nvSpPr>
            <p:cNvPr id="54" name="타원 5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5" name="TextBox 5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6" name="그룹 55"/>
          <p:cNvGrpSpPr/>
          <p:nvPr/>
        </p:nvGrpSpPr>
        <p:grpSpPr>
          <a:xfrm>
            <a:off x="3831653" y="7041474"/>
            <a:ext cx="341194" cy="348916"/>
            <a:chOff x="5455736" y="7459833"/>
            <a:chExt cx="341194" cy="348916"/>
          </a:xfrm>
        </p:grpSpPr>
        <p:sp>
          <p:nvSpPr>
            <p:cNvPr id="57" name="타원 5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8" name="TextBox 5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50" name="그림 49"/>
          <p:cNvPicPr>
            <a:picLocks noChangeAspect="1"/>
          </p:cNvPicPr>
          <p:nvPr/>
        </p:nvPicPr>
        <p:blipFill rotWithShape="1">
          <a:blip r:embed="rId3"/>
          <a:srcRect r="7189"/>
          <a:stretch/>
        </p:blipFill>
        <p:spPr>
          <a:xfrm>
            <a:off x="584386" y="3259311"/>
            <a:ext cx="12863299" cy="8262159"/>
          </a:xfrm>
          <a:prstGeom prst="rect">
            <a:avLst/>
          </a:prstGeom>
        </p:spPr>
      </p:pic>
      <p:sp>
        <p:nvSpPr>
          <p:cNvPr id="42" name="직사각형 4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0" name="그림 59"/>
          <p:cNvPicPr>
            <a:picLocks noChangeAspect="1"/>
          </p:cNvPicPr>
          <p:nvPr/>
        </p:nvPicPr>
        <p:blipFill rotWithShape="1">
          <a:blip r:embed="rId4"/>
          <a:srcRect l="567" t="57656" r="7940"/>
          <a:stretch/>
        </p:blipFill>
        <p:spPr>
          <a:xfrm>
            <a:off x="676656" y="8024884"/>
            <a:ext cx="12673584" cy="3496585"/>
          </a:xfrm>
          <a:prstGeom prst="rect">
            <a:avLst/>
          </a:prstGeom>
        </p:spPr>
      </p:pic>
      <p:grpSp>
        <p:nvGrpSpPr>
          <p:cNvPr id="16" name="그룹 15"/>
          <p:cNvGrpSpPr/>
          <p:nvPr/>
        </p:nvGrpSpPr>
        <p:grpSpPr>
          <a:xfrm>
            <a:off x="2750749" y="4588078"/>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p:cNvGrpSpPr/>
          <p:nvPr/>
        </p:nvGrpSpPr>
        <p:grpSpPr>
          <a:xfrm>
            <a:off x="6394437" y="4580253"/>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2" name="그룹 21"/>
          <p:cNvGrpSpPr/>
          <p:nvPr/>
        </p:nvGrpSpPr>
        <p:grpSpPr>
          <a:xfrm>
            <a:off x="3797750" y="7041371"/>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p:cNvGrpSpPr/>
          <p:nvPr/>
        </p:nvGrpSpPr>
        <p:grpSpPr>
          <a:xfrm>
            <a:off x="5455736" y="8341739"/>
            <a:ext cx="341194" cy="348916"/>
            <a:chOff x="5455736" y="7459833"/>
            <a:chExt cx="341194" cy="348916"/>
          </a:xfrm>
        </p:grpSpPr>
        <p:sp>
          <p:nvSpPr>
            <p:cNvPr id="26" name="타원 2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2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산출물 목록 화면에 등록한 산출물 목록 구조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필수</a:t>
            </a:r>
            <a:r>
              <a:rPr lang="en-US" altLang="ko-KR" sz="2250" dirty="0" smtClean="0">
                <a:solidFill>
                  <a:srgbClr val="151826"/>
                </a:solidFill>
                <a:latin typeface="Campton Light" panose="020B0004020102020203" pitchFamily="34" charset="0"/>
              </a:rPr>
              <a:t>/</a:t>
            </a:r>
            <a:r>
              <a:rPr lang="ko-KR" altLang="en-US" sz="2250" dirty="0" smtClean="0">
                <a:solidFill>
                  <a:srgbClr val="151826"/>
                </a:solidFill>
                <a:latin typeface="Campton Light" panose="020B0004020102020203" pitchFamily="34" charset="0"/>
              </a:rPr>
              <a:t>준 필수</a:t>
            </a:r>
            <a:r>
              <a:rPr lang="en-US" altLang="ko-KR" sz="2250" dirty="0" smtClean="0">
                <a:solidFill>
                  <a:srgbClr val="151826"/>
                </a:solidFill>
                <a:latin typeface="Campton Light" panose="020B0004020102020203" pitchFamily="34" charset="0"/>
              </a:rPr>
              <a:t>/</a:t>
            </a:r>
            <a:r>
              <a:rPr lang="ko-KR" altLang="en-US" sz="2250" dirty="0" smtClean="0">
                <a:solidFill>
                  <a:srgbClr val="151826"/>
                </a:solidFill>
                <a:latin typeface="Campton Light" panose="020B0004020102020203" pitchFamily="34" charset="0"/>
              </a:rPr>
              <a:t>선택 여부를 색상으로 구분가능하며</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마우스를 올려두면 설명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필수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필수로 등록해야 되는 파일</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누락 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검수요청 불가</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준 필수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필수로 등록해야 하지만 사유 기입 시 검수요청 가능</a:t>
            </a:r>
            <a:r>
              <a:rPr lang="en-US" altLang="ko-KR" sz="1400" dirty="0" smtClean="0">
                <a:solidFill>
                  <a:srgbClr val="151826"/>
                </a:solidFill>
                <a:latin typeface="Campton Light" panose="020B0004020102020203" pitchFamily="34" charset="0"/>
              </a:rPr>
              <a: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마우스를 파일 위에 올려두면 해당 파일에 대한 설명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파일 우 클릭 시 파일 수정</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삭제 버튼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a:t>
            </a:r>
            <a:r>
              <a:rPr lang="ko-KR" altLang="en-US" sz="1400" dirty="0" smtClean="0">
                <a:solidFill>
                  <a:srgbClr val="151826"/>
                </a:solidFill>
                <a:latin typeface="Campton Light" panose="020B0004020102020203" pitchFamily="34" charset="0"/>
              </a:rPr>
              <a:t>권한 만 가능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디렉터리 우 클릭 시 디렉터리 등록</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수정</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삭제</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파일 등록 버튼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a:t>
            </a:r>
            <a:r>
              <a:rPr lang="ko-KR" altLang="en-US" sz="1400" dirty="0">
                <a:solidFill>
                  <a:srgbClr val="151826"/>
                </a:solidFill>
                <a:latin typeface="Campton Light" panose="020B0004020102020203" pitchFamily="34" charset="0"/>
              </a:rPr>
              <a:t>권한 만 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30" name="그룹 29"/>
          <p:cNvGrpSpPr/>
          <p:nvPr/>
        </p:nvGrpSpPr>
        <p:grpSpPr>
          <a:xfrm>
            <a:off x="4952816" y="9164699"/>
            <a:ext cx="341194" cy="348916"/>
            <a:chOff x="5455736" y="7459833"/>
            <a:chExt cx="341194" cy="348916"/>
          </a:xfrm>
        </p:grpSpPr>
        <p:sp>
          <p:nvSpPr>
            <p:cNvPr id="31" name="타원 3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2" name="TextBox 31"/>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50495591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31296" y="3232015"/>
            <a:ext cx="12924546" cy="9375957"/>
            <a:chOff x="531296" y="3232015"/>
            <a:chExt cx="12924546" cy="9375957"/>
          </a:xfrm>
        </p:grpSpPr>
        <p:grpSp>
          <p:nvGrpSpPr>
            <p:cNvPr id="28" name="그룹 27"/>
            <p:cNvGrpSpPr/>
            <p:nvPr/>
          </p:nvGrpSpPr>
          <p:grpSpPr>
            <a:xfrm>
              <a:off x="584386" y="3259311"/>
              <a:ext cx="12863299" cy="8262159"/>
              <a:chOff x="584386" y="3259311"/>
              <a:chExt cx="12863299" cy="8262159"/>
            </a:xfrm>
          </p:grpSpPr>
          <p:pic>
            <p:nvPicPr>
              <p:cNvPr id="31" name="그림 30"/>
              <p:cNvPicPr>
                <a:picLocks noChangeAspect="1"/>
              </p:cNvPicPr>
              <p:nvPr/>
            </p:nvPicPr>
            <p:blipFill rotWithShape="1">
              <a:blip r:embed="rId3"/>
              <a:srcRect r="7189"/>
              <a:stretch/>
            </p:blipFill>
            <p:spPr>
              <a:xfrm>
                <a:off x="584386" y="3259311"/>
                <a:ext cx="12863299" cy="8262159"/>
              </a:xfrm>
              <a:prstGeom prst="rect">
                <a:avLst/>
              </a:prstGeom>
            </p:spPr>
          </p:pic>
          <p:pic>
            <p:nvPicPr>
              <p:cNvPr id="32" name="그림 31"/>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9" name="직사각형 28"/>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직사각형 29"/>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26</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디렉터리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등록 기능을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23" name="아래쪽 화살표 32">
            <a:extLst>
              <a:ext uri="{FF2B5EF4-FFF2-40B4-BE49-F238E27FC236}">
                <a16:creationId xmlns:a16="http://schemas.microsoft.com/office/drawing/2014/main" xmlns="" id="{B47C0FFF-05ED-D9CF-4F7A-1664D7BA25F3}"/>
              </a:ext>
            </a:extLst>
          </p:cNvPr>
          <p:cNvSpPr/>
          <p:nvPr/>
        </p:nvSpPr>
        <p:spPr>
          <a:xfrm rot="18804427">
            <a:off x="9099461" y="948743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a:blip r:embed="rId5"/>
          <a:stretch>
            <a:fillRect/>
          </a:stretch>
        </p:blipFill>
        <p:spPr>
          <a:xfrm>
            <a:off x="4517961" y="6709548"/>
            <a:ext cx="3838575" cy="2428875"/>
          </a:xfrm>
          <a:prstGeom prst="rect">
            <a:avLst/>
          </a:prstGeom>
        </p:spPr>
      </p:pic>
      <p:grpSp>
        <p:nvGrpSpPr>
          <p:cNvPr id="47" name="그룹 46"/>
          <p:cNvGrpSpPr/>
          <p:nvPr/>
        </p:nvGrpSpPr>
        <p:grpSpPr>
          <a:xfrm>
            <a:off x="7013448" y="8373800"/>
            <a:ext cx="341194" cy="348916"/>
            <a:chOff x="5455736" y="7459833"/>
            <a:chExt cx="341194" cy="348916"/>
          </a:xfrm>
        </p:grpSpPr>
        <p:sp>
          <p:nvSpPr>
            <p:cNvPr id="48" name="타원 4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9" name="TextBox 48"/>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5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디렉터리 등록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디렉터리 등록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디렉터리 명 입력</a:t>
            </a:r>
            <a:r>
              <a:rPr lang="en-US" altLang="ko-KR" sz="2250" dirty="0" smtClean="0">
                <a:solidFill>
                  <a:srgbClr val="151826"/>
                </a:solidFill>
                <a:latin typeface="Campton Light" panose="020B0004020102020203" pitchFamily="34" charset="0"/>
              </a:rPr>
              <a:t> 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등록 완료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8" name="그림 7"/>
          <p:cNvPicPr>
            <a:picLocks noChangeAspect="1"/>
          </p:cNvPicPr>
          <p:nvPr/>
        </p:nvPicPr>
        <p:blipFill rotWithShape="1">
          <a:blip r:embed="rId6"/>
          <a:srcRect t="13523"/>
          <a:stretch/>
        </p:blipFill>
        <p:spPr>
          <a:xfrm>
            <a:off x="11059138" y="9937056"/>
            <a:ext cx="4267200" cy="3179445"/>
          </a:xfrm>
          <a:prstGeom prst="rect">
            <a:avLst/>
          </a:prstGeom>
        </p:spPr>
      </p:pic>
      <p:grpSp>
        <p:nvGrpSpPr>
          <p:cNvPr id="17" name="그룹 16"/>
          <p:cNvGrpSpPr/>
          <p:nvPr/>
        </p:nvGrpSpPr>
        <p:grpSpPr>
          <a:xfrm>
            <a:off x="4497915" y="7916001"/>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4" name="그룹 13"/>
          <p:cNvGrpSpPr/>
          <p:nvPr/>
        </p:nvGrpSpPr>
        <p:grpSpPr>
          <a:xfrm>
            <a:off x="4435349" y="6605172"/>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656526028"/>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531296" y="3232015"/>
            <a:ext cx="12924546" cy="9375957"/>
            <a:chOff x="531296" y="3232015"/>
            <a:chExt cx="12924546" cy="9375957"/>
          </a:xfrm>
        </p:grpSpPr>
        <p:grpSp>
          <p:nvGrpSpPr>
            <p:cNvPr id="21" name="그룹 20"/>
            <p:cNvGrpSpPr/>
            <p:nvPr/>
          </p:nvGrpSpPr>
          <p:grpSpPr>
            <a:xfrm>
              <a:off x="584386" y="3259311"/>
              <a:ext cx="12863299" cy="8262159"/>
              <a:chOff x="584386" y="3259311"/>
              <a:chExt cx="12863299" cy="8262159"/>
            </a:xfrm>
          </p:grpSpPr>
          <p:pic>
            <p:nvPicPr>
              <p:cNvPr id="26" name="그림 25"/>
              <p:cNvPicPr>
                <a:picLocks noChangeAspect="1"/>
              </p:cNvPicPr>
              <p:nvPr/>
            </p:nvPicPr>
            <p:blipFill rotWithShape="1">
              <a:blip r:embed="rId3"/>
              <a:srcRect r="7189"/>
              <a:stretch/>
            </p:blipFill>
            <p:spPr>
              <a:xfrm>
                <a:off x="584386" y="3259311"/>
                <a:ext cx="12863299" cy="8262159"/>
              </a:xfrm>
              <a:prstGeom prst="rect">
                <a:avLst/>
              </a:prstGeom>
            </p:spPr>
          </p:pic>
          <p:pic>
            <p:nvPicPr>
              <p:cNvPr id="27" name="그림 26"/>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4" name="직사각형 23"/>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직사각형 24"/>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27</a:t>
            </a:fld>
            <a:endParaRPr lang="ko-KR" altLang="en-US" dirty="0"/>
          </a:p>
        </p:txBody>
      </p:sp>
      <p:sp>
        <p:nvSpPr>
          <p:cNvPr id="23" name="아래쪽 화살표 32">
            <a:extLst>
              <a:ext uri="{FF2B5EF4-FFF2-40B4-BE49-F238E27FC236}">
                <a16:creationId xmlns:a16="http://schemas.microsoft.com/office/drawing/2014/main" xmlns="" id="{B47C0FFF-05ED-D9CF-4F7A-1664D7BA25F3}"/>
              </a:ext>
            </a:extLst>
          </p:cNvPr>
          <p:cNvSpPr/>
          <p:nvPr/>
        </p:nvSpPr>
        <p:spPr>
          <a:xfrm rot="18389514">
            <a:off x="9148299" y="9365890"/>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7" name="그림 6"/>
          <p:cNvPicPr>
            <a:picLocks noChangeAspect="1"/>
          </p:cNvPicPr>
          <p:nvPr/>
        </p:nvPicPr>
        <p:blipFill rotWithShape="1">
          <a:blip r:embed="rId5"/>
          <a:srcRect t="13523"/>
          <a:stretch/>
        </p:blipFill>
        <p:spPr>
          <a:xfrm>
            <a:off x="11071398" y="9946986"/>
            <a:ext cx="4267200" cy="3179445"/>
          </a:xfrm>
          <a:prstGeom prst="rect">
            <a:avLst/>
          </a:prstGeom>
        </p:spPr>
      </p:pic>
      <p:sp>
        <p:nvSpPr>
          <p:cNvPr id="45"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디렉터리 수정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디렉터리 수정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디렉터리 수정 </a:t>
            </a:r>
            <a:r>
              <a:rPr lang="ko-KR" altLang="en-US" sz="2250" dirty="0">
                <a:solidFill>
                  <a:srgbClr val="151826"/>
                </a:solidFill>
                <a:latin typeface="Campton Light" panose="020B0004020102020203" pitchFamily="34" charset="0"/>
              </a:rPr>
              <a:t>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5" name="그림 4"/>
          <p:cNvPicPr>
            <a:picLocks noChangeAspect="1"/>
          </p:cNvPicPr>
          <p:nvPr/>
        </p:nvPicPr>
        <p:blipFill rotWithShape="1">
          <a:blip r:embed="rId6"/>
          <a:srcRect l="1062" t="13649" r="1970" b="4148"/>
          <a:stretch/>
        </p:blipFill>
        <p:spPr>
          <a:xfrm>
            <a:off x="4517960" y="6709549"/>
            <a:ext cx="3846761" cy="2406410"/>
          </a:xfrm>
          <a:prstGeom prst="rect">
            <a:avLst/>
          </a:prstGeom>
        </p:spPr>
      </p:pic>
      <p:grpSp>
        <p:nvGrpSpPr>
          <p:cNvPr id="22"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28"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2" name="TextBox 31">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디렉터리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수정 기능을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grpSp>
        <p:nvGrpSpPr>
          <p:cNvPr id="41" name="그룹 40"/>
          <p:cNvGrpSpPr/>
          <p:nvPr/>
        </p:nvGrpSpPr>
        <p:grpSpPr>
          <a:xfrm>
            <a:off x="7133239" y="8497695"/>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9" name="그룹 28"/>
          <p:cNvGrpSpPr/>
          <p:nvPr/>
        </p:nvGrpSpPr>
        <p:grpSpPr>
          <a:xfrm>
            <a:off x="4402513" y="6585773"/>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37824644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584386" y="3259311"/>
            <a:ext cx="12863299" cy="8262159"/>
            <a:chOff x="584386" y="3259311"/>
            <a:chExt cx="12863299" cy="8262159"/>
          </a:xfrm>
        </p:grpSpPr>
        <p:pic>
          <p:nvPicPr>
            <p:cNvPr id="25" name="그림 24"/>
            <p:cNvPicPr>
              <a:picLocks noChangeAspect="1"/>
            </p:cNvPicPr>
            <p:nvPr/>
          </p:nvPicPr>
          <p:blipFill rotWithShape="1">
            <a:blip r:embed="rId3"/>
            <a:srcRect r="7189"/>
            <a:stretch/>
          </p:blipFill>
          <p:spPr>
            <a:xfrm>
              <a:off x="584386" y="3259311"/>
              <a:ext cx="12863299" cy="8262159"/>
            </a:xfrm>
            <a:prstGeom prst="rect">
              <a:avLst/>
            </a:prstGeom>
          </p:spPr>
        </p:pic>
        <p:pic>
          <p:nvPicPr>
            <p:cNvPr id="26" name="그림 25"/>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직사각형 23"/>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28</a:t>
            </a:fld>
            <a:endParaRPr lang="ko-KR" altLang="en-US" dirty="0"/>
          </a:p>
        </p:txBody>
      </p:sp>
      <p:sp>
        <p:nvSpPr>
          <p:cNvPr id="27" name="아래쪽 화살표 32">
            <a:extLst>
              <a:ext uri="{FF2B5EF4-FFF2-40B4-BE49-F238E27FC236}">
                <a16:creationId xmlns:a16="http://schemas.microsoft.com/office/drawing/2014/main" xmlns="" id="{B47C0FFF-05ED-D9CF-4F7A-1664D7BA25F3}"/>
              </a:ext>
            </a:extLst>
          </p:cNvPr>
          <p:cNvSpPr/>
          <p:nvPr/>
        </p:nvSpPr>
        <p:spPr>
          <a:xfrm rot="18887626">
            <a:off x="9526330" y="9333552"/>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디렉터리 삭제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디렉터리 삭제 </a:t>
            </a:r>
            <a:r>
              <a:rPr lang="ko-KR" altLang="en-US" sz="2250" dirty="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삭제 버튼 클릭 시 </a:t>
            </a:r>
            <a:r>
              <a:rPr lang="ko-KR" altLang="en-US" sz="2250" dirty="0" smtClean="0">
                <a:solidFill>
                  <a:srgbClr val="151826"/>
                </a:solidFill>
                <a:latin typeface="Campton Light" panose="020B0004020102020203" pitchFamily="34" charset="0"/>
              </a:rPr>
              <a:t>디렉터리 삭제 </a:t>
            </a:r>
            <a:r>
              <a:rPr lang="ko-KR" altLang="en-US" sz="2250" dirty="0">
                <a:solidFill>
                  <a:srgbClr val="151826"/>
                </a:solidFill>
                <a:latin typeface="Campton Light" panose="020B0004020102020203" pitchFamily="34" charset="0"/>
              </a:rPr>
              <a:t>완료 팝업 출력</a:t>
            </a:r>
            <a:endParaRPr lang="en-US" altLang="ko-KR" sz="2250" dirty="0">
              <a:solidFill>
                <a:srgbClr val="151826"/>
              </a:solidFill>
              <a:latin typeface="Campton Light" panose="020B0004020102020203" pitchFamily="34" charset="0"/>
            </a:endParaRPr>
          </a:p>
        </p:txBody>
      </p:sp>
      <p:pic>
        <p:nvPicPr>
          <p:cNvPr id="12" name="그림 11"/>
          <p:cNvPicPr>
            <a:picLocks noChangeAspect="1"/>
          </p:cNvPicPr>
          <p:nvPr/>
        </p:nvPicPr>
        <p:blipFill>
          <a:blip r:embed="rId5"/>
          <a:stretch>
            <a:fillRect/>
          </a:stretch>
        </p:blipFill>
        <p:spPr>
          <a:xfrm>
            <a:off x="11064644" y="9914648"/>
            <a:ext cx="4229100" cy="3200400"/>
          </a:xfrm>
          <a:prstGeom prst="rect">
            <a:avLst/>
          </a:prstGeom>
        </p:spPr>
      </p:pic>
      <p:grpSp>
        <p:nvGrpSpPr>
          <p:cNvPr id="46"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7"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48" name="TextBox 47">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산출물 목록의 디렉터리 삭제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pic>
        <p:nvPicPr>
          <p:cNvPr id="4" name="그림 3"/>
          <p:cNvPicPr>
            <a:picLocks noChangeAspect="1"/>
          </p:cNvPicPr>
          <p:nvPr/>
        </p:nvPicPr>
        <p:blipFill>
          <a:blip r:embed="rId6"/>
          <a:stretch>
            <a:fillRect/>
          </a:stretch>
        </p:blipFill>
        <p:spPr>
          <a:xfrm>
            <a:off x="4793225" y="6386952"/>
            <a:ext cx="4413483" cy="3074068"/>
          </a:xfrm>
          <a:prstGeom prst="rect">
            <a:avLst/>
          </a:prstGeom>
        </p:spPr>
      </p:pic>
      <p:grpSp>
        <p:nvGrpSpPr>
          <p:cNvPr id="17" name="그룹 16"/>
          <p:cNvGrpSpPr/>
          <p:nvPr/>
        </p:nvGrpSpPr>
        <p:grpSpPr>
          <a:xfrm>
            <a:off x="7803428" y="8616729"/>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4" name="그룹 13"/>
          <p:cNvGrpSpPr/>
          <p:nvPr/>
        </p:nvGrpSpPr>
        <p:grpSpPr>
          <a:xfrm>
            <a:off x="4769986" y="6286606"/>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85236864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31296" y="3232015"/>
            <a:ext cx="12924546" cy="9375957"/>
            <a:chOff x="531296" y="3232015"/>
            <a:chExt cx="12924546" cy="9375957"/>
          </a:xfrm>
        </p:grpSpPr>
        <p:grpSp>
          <p:nvGrpSpPr>
            <p:cNvPr id="28" name="그룹 27"/>
            <p:cNvGrpSpPr/>
            <p:nvPr/>
          </p:nvGrpSpPr>
          <p:grpSpPr>
            <a:xfrm>
              <a:off x="584386" y="3259311"/>
              <a:ext cx="12863299" cy="8262159"/>
              <a:chOff x="584386" y="3259311"/>
              <a:chExt cx="12863299" cy="8262159"/>
            </a:xfrm>
          </p:grpSpPr>
          <p:pic>
            <p:nvPicPr>
              <p:cNvPr id="31" name="그림 30"/>
              <p:cNvPicPr>
                <a:picLocks noChangeAspect="1"/>
              </p:cNvPicPr>
              <p:nvPr/>
            </p:nvPicPr>
            <p:blipFill rotWithShape="1">
              <a:blip r:embed="rId3"/>
              <a:srcRect r="7189"/>
              <a:stretch/>
            </p:blipFill>
            <p:spPr>
              <a:xfrm>
                <a:off x="584386" y="3259311"/>
                <a:ext cx="12863299" cy="8262159"/>
              </a:xfrm>
              <a:prstGeom prst="rect">
                <a:avLst/>
              </a:prstGeom>
            </p:spPr>
          </p:pic>
          <p:pic>
            <p:nvPicPr>
              <p:cNvPr id="32" name="그림 31"/>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9" name="직사각형 28"/>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직사각형 29"/>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29</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산출물 목록의 파일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23" name="아래쪽 화살표 32">
            <a:extLst>
              <a:ext uri="{FF2B5EF4-FFF2-40B4-BE49-F238E27FC236}">
                <a16:creationId xmlns:a16="http://schemas.microsoft.com/office/drawing/2014/main" xmlns="" id="{B47C0FFF-05ED-D9CF-4F7A-1664D7BA25F3}"/>
              </a:ext>
            </a:extLst>
          </p:cNvPr>
          <p:cNvSpPr/>
          <p:nvPr/>
        </p:nvSpPr>
        <p:spPr>
          <a:xfrm rot="17507349">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7" name="그림 6"/>
          <p:cNvPicPr>
            <a:picLocks noChangeAspect="1"/>
          </p:cNvPicPr>
          <p:nvPr/>
        </p:nvPicPr>
        <p:blipFill rotWithShape="1">
          <a:blip r:embed="rId5"/>
          <a:srcRect t="7612" r="1439"/>
          <a:stretch/>
        </p:blipFill>
        <p:spPr>
          <a:xfrm>
            <a:off x="4323387" y="4955584"/>
            <a:ext cx="4224561" cy="5279978"/>
          </a:xfrm>
          <a:prstGeom prst="rect">
            <a:avLst/>
          </a:prstGeom>
        </p:spPr>
      </p:pic>
      <p:grpSp>
        <p:nvGrpSpPr>
          <p:cNvPr id="14" name="그룹 13"/>
          <p:cNvGrpSpPr/>
          <p:nvPr/>
        </p:nvGrpSpPr>
        <p:grpSpPr>
          <a:xfrm>
            <a:off x="4287202" y="4837620"/>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7" name="그룹 16"/>
          <p:cNvGrpSpPr/>
          <p:nvPr/>
        </p:nvGrpSpPr>
        <p:grpSpPr>
          <a:xfrm>
            <a:off x="4308147" y="5817856"/>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4287202" y="6695732"/>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4" name="그룹 43"/>
          <p:cNvGrpSpPr/>
          <p:nvPr/>
        </p:nvGrpSpPr>
        <p:grpSpPr>
          <a:xfrm>
            <a:off x="4289484" y="7619022"/>
            <a:ext cx="341194" cy="348916"/>
            <a:chOff x="5455736" y="7459833"/>
            <a:chExt cx="341194" cy="348916"/>
          </a:xfrm>
        </p:grpSpPr>
        <p:sp>
          <p:nvSpPr>
            <p:cNvPr id="45" name="타원 4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6" name="TextBox 4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7" name="그룹 46"/>
          <p:cNvGrpSpPr/>
          <p:nvPr/>
        </p:nvGrpSpPr>
        <p:grpSpPr>
          <a:xfrm>
            <a:off x="7013448" y="9424260"/>
            <a:ext cx="341194" cy="348916"/>
            <a:chOff x="5455736" y="7459833"/>
            <a:chExt cx="341194" cy="348916"/>
          </a:xfrm>
        </p:grpSpPr>
        <p:sp>
          <p:nvSpPr>
            <p:cNvPr id="48" name="타원 4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9" name="TextBox 48"/>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5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파일등록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파일등록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필수 여부 선택 </a:t>
            </a:r>
            <a:r>
              <a:rPr lang="en-US" altLang="ko-KR" sz="2250" dirty="0" smtClean="0">
                <a:solidFill>
                  <a:srgbClr val="151826"/>
                </a:solidFill>
                <a:latin typeface="Campton Light" panose="020B0004020102020203" pitchFamily="34" charset="0"/>
              </a:rPr>
              <a:t>checkbox</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파일명 입력</a:t>
            </a:r>
            <a:r>
              <a:rPr lang="en-US" altLang="ko-KR" sz="2250" dirty="0" smtClean="0">
                <a:solidFill>
                  <a:srgbClr val="151826"/>
                </a:solidFill>
                <a:latin typeface="Campton Light" panose="020B0004020102020203" pitchFamily="34" charset="0"/>
              </a:rPr>
              <a:t> 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설명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파일등록 완료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8" name="그림 7"/>
          <p:cNvPicPr>
            <a:picLocks noChangeAspect="1"/>
          </p:cNvPicPr>
          <p:nvPr/>
        </p:nvPicPr>
        <p:blipFill rotWithShape="1">
          <a:blip r:embed="rId6"/>
          <a:srcRect t="13523"/>
          <a:stretch/>
        </p:blipFill>
        <p:spPr>
          <a:xfrm>
            <a:off x="11059138" y="9937056"/>
            <a:ext cx="4267200" cy="3179445"/>
          </a:xfrm>
          <a:prstGeom prst="rect">
            <a:avLst/>
          </a:prstGeom>
        </p:spPr>
      </p:pic>
    </p:spTree>
    <p:extLst>
      <p:ext uri="{BB962C8B-B14F-4D97-AF65-F5344CB8AC3E}">
        <p14:creationId xmlns:p14="http://schemas.microsoft.com/office/powerpoint/2010/main" val="321970735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01</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로그인</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1372273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531296" y="3232015"/>
            <a:ext cx="12924546" cy="9375957"/>
            <a:chOff x="531296" y="3232015"/>
            <a:chExt cx="12924546" cy="9375957"/>
          </a:xfrm>
        </p:grpSpPr>
        <p:grpSp>
          <p:nvGrpSpPr>
            <p:cNvPr id="21" name="그룹 20"/>
            <p:cNvGrpSpPr/>
            <p:nvPr/>
          </p:nvGrpSpPr>
          <p:grpSpPr>
            <a:xfrm>
              <a:off x="584386" y="3259311"/>
              <a:ext cx="12863299" cy="8262159"/>
              <a:chOff x="584386" y="3259311"/>
              <a:chExt cx="12863299" cy="8262159"/>
            </a:xfrm>
          </p:grpSpPr>
          <p:pic>
            <p:nvPicPr>
              <p:cNvPr id="26" name="그림 25"/>
              <p:cNvPicPr>
                <a:picLocks noChangeAspect="1"/>
              </p:cNvPicPr>
              <p:nvPr/>
            </p:nvPicPr>
            <p:blipFill rotWithShape="1">
              <a:blip r:embed="rId3"/>
              <a:srcRect r="7189"/>
              <a:stretch/>
            </p:blipFill>
            <p:spPr>
              <a:xfrm>
                <a:off x="584386" y="3259311"/>
                <a:ext cx="12863299" cy="8262159"/>
              </a:xfrm>
              <a:prstGeom prst="rect">
                <a:avLst/>
              </a:prstGeom>
            </p:spPr>
          </p:pic>
          <p:pic>
            <p:nvPicPr>
              <p:cNvPr id="27" name="그림 26"/>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4" name="직사각형 23"/>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직사각형 24"/>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30</a:t>
            </a:fld>
            <a:endParaRPr lang="ko-KR" altLang="en-US" dirty="0"/>
          </a:p>
        </p:txBody>
      </p:sp>
      <p:sp>
        <p:nvSpPr>
          <p:cNvPr id="23" name="아래쪽 화살표 32">
            <a:extLst>
              <a:ext uri="{FF2B5EF4-FFF2-40B4-BE49-F238E27FC236}">
                <a16:creationId xmlns:a16="http://schemas.microsoft.com/office/drawing/2014/main" xmlns="" id="{B47C0FFF-05ED-D9CF-4F7A-1664D7BA25F3}"/>
              </a:ext>
            </a:extLst>
          </p:cNvPr>
          <p:cNvSpPr/>
          <p:nvPr/>
        </p:nvSpPr>
        <p:spPr>
          <a:xfrm rot="17971336">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rotWithShape="1">
          <a:blip r:embed="rId5"/>
          <a:srcRect l="525" t="7418"/>
          <a:stretch/>
        </p:blipFill>
        <p:spPr>
          <a:xfrm>
            <a:off x="4322118" y="4947278"/>
            <a:ext cx="4225830" cy="5326323"/>
          </a:xfrm>
          <a:prstGeom prst="rect">
            <a:avLst/>
          </a:prstGeom>
        </p:spPr>
      </p:pic>
      <p:grpSp>
        <p:nvGrpSpPr>
          <p:cNvPr id="29" name="그룹 28"/>
          <p:cNvGrpSpPr/>
          <p:nvPr/>
        </p:nvGrpSpPr>
        <p:grpSpPr>
          <a:xfrm>
            <a:off x="4176472" y="4780863"/>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7184045" y="9474364"/>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7" name="그림 6"/>
          <p:cNvPicPr>
            <a:picLocks noChangeAspect="1"/>
          </p:cNvPicPr>
          <p:nvPr/>
        </p:nvPicPr>
        <p:blipFill rotWithShape="1">
          <a:blip r:embed="rId6"/>
          <a:srcRect t="13523"/>
          <a:stretch/>
        </p:blipFill>
        <p:spPr>
          <a:xfrm>
            <a:off x="11071398" y="9946986"/>
            <a:ext cx="4267200" cy="3179445"/>
          </a:xfrm>
          <a:prstGeom prst="rect">
            <a:avLst/>
          </a:prstGeom>
        </p:spPr>
      </p:pic>
      <p:sp>
        <p:nvSpPr>
          <p:cNvPr id="45"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파일수정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파일수정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필수여부</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파일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설명 정보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버튼 클릭 시 파일수정 완료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22"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28"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2" name="TextBox 31">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산출물 목록의 파일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290474743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584386" y="3259311"/>
            <a:ext cx="12863299" cy="8262159"/>
            <a:chOff x="584386" y="3259311"/>
            <a:chExt cx="12863299" cy="8262159"/>
          </a:xfrm>
        </p:grpSpPr>
        <p:pic>
          <p:nvPicPr>
            <p:cNvPr id="25" name="그림 24"/>
            <p:cNvPicPr>
              <a:picLocks noChangeAspect="1"/>
            </p:cNvPicPr>
            <p:nvPr/>
          </p:nvPicPr>
          <p:blipFill rotWithShape="1">
            <a:blip r:embed="rId3"/>
            <a:srcRect r="7189"/>
            <a:stretch/>
          </p:blipFill>
          <p:spPr>
            <a:xfrm>
              <a:off x="584386" y="3259311"/>
              <a:ext cx="12863299" cy="8262159"/>
            </a:xfrm>
            <a:prstGeom prst="rect">
              <a:avLst/>
            </a:prstGeom>
          </p:spPr>
        </p:pic>
        <p:pic>
          <p:nvPicPr>
            <p:cNvPr id="26" name="그림 25"/>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직사각형 23"/>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31</a:t>
            </a:fld>
            <a:endParaRPr lang="ko-KR" altLang="en-US" dirty="0"/>
          </a:p>
        </p:txBody>
      </p:sp>
      <p:sp>
        <p:nvSpPr>
          <p:cNvPr id="27" name="아래쪽 화살표 32">
            <a:extLst>
              <a:ext uri="{FF2B5EF4-FFF2-40B4-BE49-F238E27FC236}">
                <a16:creationId xmlns:a16="http://schemas.microsoft.com/office/drawing/2014/main" xmlns="" id="{B47C0FFF-05ED-D9CF-4F7A-1664D7BA25F3}"/>
              </a:ext>
            </a:extLst>
          </p:cNvPr>
          <p:cNvSpPr/>
          <p:nvPr/>
        </p:nvSpPr>
        <p:spPr>
          <a:xfrm rot="18182491">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1" name="그림 10"/>
          <p:cNvPicPr>
            <a:picLocks noChangeAspect="1"/>
          </p:cNvPicPr>
          <p:nvPr/>
        </p:nvPicPr>
        <p:blipFill>
          <a:blip r:embed="rId5"/>
          <a:stretch>
            <a:fillRect/>
          </a:stretch>
        </p:blipFill>
        <p:spPr>
          <a:xfrm>
            <a:off x="11064644" y="9933768"/>
            <a:ext cx="4248150" cy="3200400"/>
          </a:xfrm>
          <a:prstGeom prst="rect">
            <a:avLst/>
          </a:prstGeom>
        </p:spPr>
      </p:pic>
      <p:sp>
        <p:nvSpPr>
          <p:cNvPr id="3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파일삭제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파일삭제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삭제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파일삭제 </a:t>
            </a:r>
            <a:r>
              <a:rPr lang="ko-KR" altLang="en-US" sz="2250" dirty="0">
                <a:solidFill>
                  <a:srgbClr val="151826"/>
                </a:solidFill>
                <a:latin typeface="Campton Light" panose="020B0004020102020203" pitchFamily="34" charset="0"/>
              </a:rPr>
              <a:t>완료 팝업 </a:t>
            </a:r>
            <a:r>
              <a:rPr lang="ko-KR" altLang="en-US" sz="2250" dirty="0" smtClean="0">
                <a:solidFill>
                  <a:srgbClr val="151826"/>
                </a:solidFill>
                <a:latin typeface="Campton Light" panose="020B0004020102020203" pitchFamily="34" charset="0"/>
              </a:rPr>
              <a:t>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7" name="그림 6"/>
          <p:cNvPicPr>
            <a:picLocks noChangeAspect="1"/>
          </p:cNvPicPr>
          <p:nvPr/>
        </p:nvPicPr>
        <p:blipFill rotWithShape="1">
          <a:blip r:embed="rId6"/>
          <a:srcRect t="12105"/>
          <a:stretch/>
        </p:blipFill>
        <p:spPr>
          <a:xfrm>
            <a:off x="4757815" y="6337581"/>
            <a:ext cx="4248150" cy="3181350"/>
          </a:xfrm>
          <a:prstGeom prst="rect">
            <a:avLst/>
          </a:prstGeom>
        </p:spPr>
      </p:pic>
      <p:grpSp>
        <p:nvGrpSpPr>
          <p:cNvPr id="14" name="그룹 13"/>
          <p:cNvGrpSpPr/>
          <p:nvPr/>
        </p:nvGrpSpPr>
        <p:grpSpPr>
          <a:xfrm>
            <a:off x="4597808" y="6163123"/>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7" name="그룹 16"/>
          <p:cNvGrpSpPr/>
          <p:nvPr/>
        </p:nvGrpSpPr>
        <p:grpSpPr>
          <a:xfrm>
            <a:off x="7704786" y="8751765"/>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9"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0"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41" name="TextBox 40">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산출물 목록의 파일 삭제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Tree>
    <p:extLst>
      <p:ext uri="{BB962C8B-B14F-4D97-AF65-F5344CB8AC3E}">
        <p14:creationId xmlns:p14="http://schemas.microsoft.com/office/powerpoint/2010/main" val="152028737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smtClean="0">
                <a:solidFill>
                  <a:schemeClr val="bg1"/>
                </a:solidFill>
                <a:latin typeface="Campton Medium" panose="020B0004020102020203" pitchFamily="34" charset="0"/>
                <a:ea typeface="NanumSquare" panose="020B0600000101010101" pitchFamily="34" charset="-127"/>
              </a:rPr>
              <a:t>05</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산출물 </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등록</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6820427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33</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별로 산출물을 등록하는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grpSp>
        <p:nvGrpSpPr>
          <p:cNvPr id="14" name="그룹 13"/>
          <p:cNvGrpSpPr/>
          <p:nvPr/>
        </p:nvGrpSpPr>
        <p:grpSpPr>
          <a:xfrm>
            <a:off x="2537389" y="4627737"/>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7" name="그룹 16"/>
          <p:cNvGrpSpPr/>
          <p:nvPr/>
        </p:nvGrpSpPr>
        <p:grpSpPr>
          <a:xfrm>
            <a:off x="2707986" y="5256916"/>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2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선택 </a:t>
            </a:r>
            <a:r>
              <a:rPr lang="en-US" altLang="ko-KR" sz="2250" dirty="0" smtClean="0">
                <a:solidFill>
                  <a:srgbClr val="151826"/>
                </a:solidFill>
                <a:latin typeface="Campton Light" panose="020B0004020102020203" pitchFamily="34" charset="0"/>
              </a:rPr>
              <a:t>select BOX</a:t>
            </a:r>
            <a:r>
              <a:rPr lang="ko-KR" altLang="en-US" sz="1400" dirty="0">
                <a:solidFill>
                  <a:srgbClr val="151826"/>
                </a:solidFill>
                <a:latin typeface="Campton Light" panose="020B0004020102020203" pitchFamily="34" charset="0"/>
              </a:rPr>
              <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a:t>
            </a:r>
            <a:r>
              <a:rPr lang="en-US" altLang="ko-KR" sz="1400" dirty="0" smtClean="0">
                <a:solidFill>
                  <a:srgbClr val="151826"/>
                </a:solidFill>
                <a:latin typeface="Campton Light" panose="020B0004020102020203" pitchFamily="34" charset="0"/>
              </a:rPr>
              <a:t>, ADVISOR : </a:t>
            </a:r>
            <a:r>
              <a:rPr lang="ko-KR" altLang="en-US" sz="1400" dirty="0">
                <a:solidFill>
                  <a:srgbClr val="151826"/>
                </a:solidFill>
                <a:latin typeface="Campton Light" panose="020B0004020102020203" pitchFamily="34" charset="0"/>
              </a:rPr>
              <a:t>모든 </a:t>
            </a:r>
            <a:r>
              <a:rPr lang="ko-KR" altLang="en-US" sz="1400" dirty="0" smtClean="0">
                <a:solidFill>
                  <a:srgbClr val="151826"/>
                </a:solidFill>
                <a:latin typeface="Campton Light" panose="020B0004020102020203" pitchFamily="34" charset="0"/>
              </a:rPr>
              <a:t>프로젝트</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en-US" altLang="ko-KR" sz="1400" dirty="0" smtClean="0">
                <a:solidFill>
                  <a:srgbClr val="151826"/>
                </a:solidFill>
                <a:latin typeface="Campton Light" panose="020B0004020102020203" pitchFamily="34" charset="0"/>
              </a:rPr>
              <a:t>MANAGER : </a:t>
            </a:r>
            <a:r>
              <a:rPr lang="ko-KR" altLang="en-US" sz="1400" dirty="0" smtClean="0">
                <a:solidFill>
                  <a:srgbClr val="151826"/>
                </a:solidFill>
                <a:latin typeface="Campton Light" panose="020B0004020102020203" pitchFamily="34" charset="0"/>
              </a:rPr>
              <a:t>소속 부서의 모든 프로젝트</a:t>
            </a:r>
            <a:r>
              <a:rPr lang="ko-KR" altLang="en-US" sz="1400" dirty="0">
                <a:solidFill>
                  <a:srgbClr val="151826"/>
                </a:solidFill>
                <a:latin typeface="Campton Light" panose="020B0004020102020203" pitchFamily="34" charset="0"/>
              </a:rPr>
              <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DEVELOPER : </a:t>
            </a:r>
            <a:r>
              <a:rPr lang="ko-KR" altLang="en-US" sz="1400" dirty="0">
                <a:solidFill>
                  <a:srgbClr val="151826"/>
                </a:solidFill>
                <a:latin typeface="Campton Light" panose="020B0004020102020203" pitchFamily="34" charset="0"/>
              </a:rPr>
              <a:t>소속 </a:t>
            </a:r>
            <a:r>
              <a:rPr lang="ko-KR" altLang="en-US" sz="1400" dirty="0" smtClean="0">
                <a:solidFill>
                  <a:srgbClr val="151826"/>
                </a:solidFill>
                <a:latin typeface="Campton Light" panose="020B0004020102020203" pitchFamily="34" charset="0"/>
              </a:rPr>
              <a:t>프로젝트</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등록된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명 목록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산출물 목록 화면에서 등록한 구조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출력된 구조에서 등록할 파일을 클릭 시 등록된 파일 </a:t>
            </a:r>
            <a:r>
              <a:rPr lang="en-US" altLang="ko-KR" sz="2250" dirty="0" smtClean="0">
                <a:solidFill>
                  <a:srgbClr val="151826"/>
                </a:solidFill>
                <a:latin typeface="Campton Light" panose="020B0004020102020203" pitchFamily="34" charset="0"/>
              </a:rPr>
              <a:t>list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산출물 등록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ADVISOR </a:t>
            </a:r>
            <a:r>
              <a:rPr lang="ko-KR" altLang="en-US" sz="1400" dirty="0" smtClean="0">
                <a:solidFill>
                  <a:srgbClr val="151826"/>
                </a:solidFill>
                <a:latin typeface="Campton Light" panose="020B0004020102020203" pitchFamily="34" charset="0"/>
              </a:rPr>
              <a:t>권한 등록 불가능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등록된 파일을 수정</a:t>
            </a:r>
            <a:r>
              <a:rPr lang="en-US" altLang="ko-KR" sz="2250" dirty="0">
                <a:solidFill>
                  <a:srgbClr val="151826"/>
                </a:solidFill>
                <a:latin typeface="Campton Light" panose="020B0004020102020203" pitchFamily="34" charset="0"/>
              </a:rPr>
              <a:t>,</a:t>
            </a:r>
            <a:r>
              <a:rPr lang="ko-KR" altLang="en-US" sz="2250" dirty="0" smtClean="0">
                <a:solidFill>
                  <a:srgbClr val="151826"/>
                </a:solidFill>
                <a:latin typeface="Campton Light" panose="020B0004020102020203" pitchFamily="34" charset="0"/>
              </a:rPr>
              <a:t>삭제할 수 있는 버튼</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en-US" altLang="ko-KR" sz="1400" dirty="0">
                <a:solidFill>
                  <a:srgbClr val="151826"/>
                </a:solidFill>
                <a:latin typeface="Campton Light" panose="020B0004020102020203" pitchFamily="34" charset="0"/>
              </a:rPr>
              <a:t>ADVISOR </a:t>
            </a:r>
            <a:r>
              <a:rPr lang="ko-KR" altLang="en-US" sz="1400" dirty="0">
                <a:solidFill>
                  <a:srgbClr val="151826"/>
                </a:solidFill>
                <a:latin typeface="Campton Light" panose="020B0004020102020203" pitchFamily="34" charset="0"/>
              </a:rPr>
              <a:t>권한 </a:t>
            </a:r>
            <a:r>
              <a:rPr lang="ko-KR" altLang="en-US" sz="1400" dirty="0" smtClean="0">
                <a:solidFill>
                  <a:srgbClr val="151826"/>
                </a:solidFill>
                <a:latin typeface="Campton Light" panose="020B0004020102020203" pitchFamily="34" charset="0"/>
              </a:rPr>
              <a:t>수정</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삭제 불가능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검수요청 클릭 시 검수요청 팝업 출력</a:t>
            </a:r>
            <a:endParaRPr lang="en-US" altLang="ko-KR" sz="2250" dirty="0" smtClean="0">
              <a:solidFill>
                <a:srgbClr val="151826"/>
              </a:solidFill>
              <a:latin typeface="Campton Light" panose="020B0004020102020203" pitchFamily="34" charset="0"/>
            </a:endParaRPr>
          </a:p>
        </p:txBody>
      </p:sp>
      <p:pic>
        <p:nvPicPr>
          <p:cNvPr id="12" name="그림 11"/>
          <p:cNvPicPr>
            <a:picLocks noChangeAspect="1"/>
          </p:cNvPicPr>
          <p:nvPr/>
        </p:nvPicPr>
        <p:blipFill>
          <a:blip r:embed="rId4"/>
          <a:stretch>
            <a:fillRect/>
          </a:stretch>
        </p:blipFill>
        <p:spPr>
          <a:xfrm>
            <a:off x="4254246" y="8097393"/>
            <a:ext cx="238506" cy="251756"/>
          </a:xfrm>
          <a:prstGeom prst="rect">
            <a:avLst/>
          </a:prstGeom>
        </p:spPr>
      </p:pic>
      <p:grpSp>
        <p:nvGrpSpPr>
          <p:cNvPr id="21" name="그룹 20"/>
          <p:cNvGrpSpPr/>
          <p:nvPr/>
        </p:nvGrpSpPr>
        <p:grpSpPr>
          <a:xfrm>
            <a:off x="5262210" y="4848484"/>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p:cNvGrpSpPr/>
          <p:nvPr/>
        </p:nvGrpSpPr>
        <p:grpSpPr>
          <a:xfrm>
            <a:off x="11934834" y="4848484"/>
            <a:ext cx="341194" cy="348916"/>
            <a:chOff x="5455736" y="7459833"/>
            <a:chExt cx="341194" cy="348916"/>
          </a:xfrm>
        </p:grpSpPr>
        <p:sp>
          <p:nvSpPr>
            <p:cNvPr id="26" name="타원 2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12101221" y="5743082"/>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2" name="그룹 51"/>
          <p:cNvGrpSpPr/>
          <p:nvPr/>
        </p:nvGrpSpPr>
        <p:grpSpPr>
          <a:xfrm>
            <a:off x="11869549" y="9362582"/>
            <a:ext cx="341194" cy="348916"/>
            <a:chOff x="5455736" y="7459833"/>
            <a:chExt cx="341194" cy="348916"/>
          </a:xfrm>
        </p:grpSpPr>
        <p:sp>
          <p:nvSpPr>
            <p:cNvPr id="53" name="타원 5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4" name="TextBox 5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38907605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34</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산출물을 등록하는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20" name="직사각형 19"/>
          <p:cNvSpPr/>
          <p:nvPr/>
        </p:nvSpPr>
        <p:spPr>
          <a:xfrm>
            <a:off x="529931"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아래쪽 화살표 32">
            <a:extLst>
              <a:ext uri="{FF2B5EF4-FFF2-40B4-BE49-F238E27FC236}">
                <a16:creationId xmlns:a16="http://schemas.microsoft.com/office/drawing/2014/main" xmlns="" id="{B47C0FFF-05ED-D9CF-4F7A-1664D7BA25F3}"/>
              </a:ext>
            </a:extLst>
          </p:cNvPr>
          <p:cNvSpPr/>
          <p:nvPr/>
        </p:nvSpPr>
        <p:spPr>
          <a:xfrm rot="16200000">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21" name="그림 20"/>
          <p:cNvPicPr>
            <a:picLocks noChangeAspect="1"/>
          </p:cNvPicPr>
          <p:nvPr/>
        </p:nvPicPr>
        <p:blipFill rotWithShape="1">
          <a:blip r:embed="rId4"/>
          <a:srcRect t="12811"/>
          <a:stretch/>
        </p:blipFill>
        <p:spPr>
          <a:xfrm>
            <a:off x="4189218" y="4266387"/>
            <a:ext cx="4267200" cy="3072765"/>
          </a:xfrm>
          <a:prstGeom prst="rect">
            <a:avLst/>
          </a:prstGeom>
          <a:ln>
            <a:noFill/>
          </a:ln>
        </p:spPr>
      </p:pic>
      <p:pic>
        <p:nvPicPr>
          <p:cNvPr id="13" name="그림 12"/>
          <p:cNvPicPr>
            <a:picLocks noChangeAspect="1"/>
          </p:cNvPicPr>
          <p:nvPr/>
        </p:nvPicPr>
        <p:blipFill rotWithShape="1">
          <a:blip r:embed="rId5"/>
          <a:srcRect t="7846"/>
          <a:stretch/>
        </p:blipFill>
        <p:spPr>
          <a:xfrm>
            <a:off x="4191585" y="7541090"/>
            <a:ext cx="4267200" cy="4564380"/>
          </a:xfrm>
          <a:prstGeom prst="rect">
            <a:avLst/>
          </a:prstGeom>
        </p:spPr>
      </p:pic>
      <p:sp>
        <p:nvSpPr>
          <p:cNvPr id="27"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산출물 등록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산출물을 어떤 형태로 등록할 것인지 선택 </a:t>
            </a:r>
            <a:r>
              <a:rPr lang="en-US" altLang="ko-KR" sz="2250" dirty="0" smtClean="0">
                <a:solidFill>
                  <a:srgbClr val="151826"/>
                </a:solidFill>
                <a:latin typeface="Campton Light" panose="020B0004020102020203" pitchFamily="34" charset="0"/>
              </a:rPr>
              <a:t>radio </a:t>
            </a:r>
            <a:r>
              <a:rPr lang="ko-KR" altLang="en-US" sz="2250" dirty="0" smtClean="0">
                <a:solidFill>
                  <a:srgbClr val="151826"/>
                </a:solidFill>
                <a:latin typeface="Campton Light" panose="020B0004020102020203" pitchFamily="34" charset="0"/>
              </a:rPr>
              <a:t>버튼</a:t>
            </a:r>
            <a:r>
              <a:rPr lang="en-US" altLang="ko-KR" sz="2250" dirty="0" smtClean="0">
                <a:solidFill>
                  <a:srgbClr val="151826"/>
                </a:solidFill>
                <a:latin typeface="Campton Light" panose="020B0004020102020203" pitchFamily="34" charset="0"/>
              </a:rPr>
              <a:t>(</a:t>
            </a:r>
            <a:r>
              <a:rPr lang="ko-KR" altLang="en-US" sz="2250" dirty="0" smtClean="0">
                <a:solidFill>
                  <a:srgbClr val="151826"/>
                </a:solidFill>
                <a:latin typeface="Campton Light" panose="020B0004020102020203" pitchFamily="34" charset="0"/>
              </a:rPr>
              <a:t>파일</a:t>
            </a:r>
            <a:r>
              <a:rPr lang="en-US" altLang="ko-KR" sz="2250" dirty="0">
                <a:solidFill>
                  <a:srgbClr val="151826"/>
                </a:solidFill>
                <a:latin typeface="Campton Light" panose="020B0004020102020203" pitchFamily="34" charset="0"/>
              </a:rPr>
              <a:t> </a:t>
            </a:r>
            <a:r>
              <a:rPr lang="en-US" altLang="ko-KR" sz="2250" dirty="0" smtClean="0">
                <a:solidFill>
                  <a:srgbClr val="151826"/>
                </a:solidFill>
                <a:latin typeface="Campton Light" panose="020B0004020102020203" pitchFamily="34" charset="0"/>
              </a:rPr>
              <a:t>or</a:t>
            </a:r>
            <a:r>
              <a:rPr lang="ko-KR" altLang="en-US" sz="2250" dirty="0" smtClean="0">
                <a:solidFill>
                  <a:srgbClr val="151826"/>
                </a:solidFill>
                <a:latin typeface="Campton Light" panose="020B0004020102020203" pitchFamily="34" charset="0"/>
              </a:rPr>
              <a:t> 텍스트</a:t>
            </a:r>
            <a:r>
              <a:rPr lang="en-US" altLang="ko-KR" sz="2250" dirty="0" smtClean="0">
                <a:solidFill>
                  <a:srgbClr val="151826"/>
                </a:solidFill>
                <a:latin typeface="Campton Light" panose="020B0004020102020203" pitchFamily="34" charset="0"/>
              </a:rPr>
              <a: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제목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찾기 버튼 클릭하여 파일 선택 시 파일 첨부와 파일명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내용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등록 완료 팝업 출력</a:t>
            </a:r>
            <a:endParaRPr lang="en-US" altLang="ko-KR" sz="2250" dirty="0" smtClean="0">
              <a:solidFill>
                <a:srgbClr val="151826"/>
              </a:solidFill>
              <a:latin typeface="Campton Light" panose="020B0004020102020203" pitchFamily="34" charset="0"/>
            </a:endParaRPr>
          </a:p>
        </p:txBody>
      </p:sp>
      <p:grpSp>
        <p:nvGrpSpPr>
          <p:cNvPr id="14" name="그룹 13"/>
          <p:cNvGrpSpPr/>
          <p:nvPr/>
        </p:nvGrpSpPr>
        <p:grpSpPr>
          <a:xfrm>
            <a:off x="4039926" y="4132426"/>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7" name="그룹 36"/>
          <p:cNvGrpSpPr/>
          <p:nvPr/>
        </p:nvGrpSpPr>
        <p:grpSpPr>
          <a:xfrm>
            <a:off x="6995936" y="6580656"/>
            <a:ext cx="341194" cy="348916"/>
            <a:chOff x="5455736" y="7459833"/>
            <a:chExt cx="341194" cy="348916"/>
          </a:xfrm>
        </p:grpSpPr>
        <p:sp>
          <p:nvSpPr>
            <p:cNvPr id="38" name="타원 3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9" name="TextBox 38"/>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0" name="그룹 39"/>
          <p:cNvGrpSpPr/>
          <p:nvPr/>
        </p:nvGrpSpPr>
        <p:grpSpPr>
          <a:xfrm>
            <a:off x="4093813" y="6123469"/>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2" name="그룹 71"/>
          <p:cNvGrpSpPr/>
          <p:nvPr/>
        </p:nvGrpSpPr>
        <p:grpSpPr>
          <a:xfrm>
            <a:off x="4093813" y="5089966"/>
            <a:ext cx="341194" cy="348916"/>
            <a:chOff x="5455736" y="7459833"/>
            <a:chExt cx="341194" cy="348916"/>
          </a:xfrm>
        </p:grpSpPr>
        <p:sp>
          <p:nvSpPr>
            <p:cNvPr id="73" name="타원 7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4" name="TextBox 7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5" name="그룹 74"/>
          <p:cNvGrpSpPr/>
          <p:nvPr/>
        </p:nvGrpSpPr>
        <p:grpSpPr>
          <a:xfrm>
            <a:off x="4093813" y="5638044"/>
            <a:ext cx="341194" cy="348916"/>
            <a:chOff x="5455736" y="7459833"/>
            <a:chExt cx="341194" cy="348916"/>
          </a:xfrm>
        </p:grpSpPr>
        <p:sp>
          <p:nvSpPr>
            <p:cNvPr id="76" name="타원 7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7" name="TextBox 76"/>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3" name="그룹 42"/>
          <p:cNvGrpSpPr/>
          <p:nvPr/>
        </p:nvGrpSpPr>
        <p:grpSpPr>
          <a:xfrm>
            <a:off x="4268108" y="9334659"/>
            <a:ext cx="341194" cy="348916"/>
            <a:chOff x="5455736" y="7459833"/>
            <a:chExt cx="341194" cy="348916"/>
          </a:xfrm>
        </p:grpSpPr>
        <p:sp>
          <p:nvSpPr>
            <p:cNvPr id="44" name="타원 4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5" name="TextBox 44"/>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8" name="그림 7"/>
          <p:cNvPicPr>
            <a:picLocks noChangeAspect="1"/>
          </p:cNvPicPr>
          <p:nvPr/>
        </p:nvPicPr>
        <p:blipFill rotWithShape="1">
          <a:blip r:embed="rId6"/>
          <a:srcRect l="1880" t="14003" r="1880" b="1786"/>
          <a:stretch/>
        </p:blipFill>
        <p:spPr>
          <a:xfrm>
            <a:off x="11532528" y="8668322"/>
            <a:ext cx="4172693" cy="3145821"/>
          </a:xfrm>
          <a:prstGeom prst="rect">
            <a:avLst/>
          </a:prstGeom>
          <a:ln>
            <a:solidFill>
              <a:schemeClr val="tx1"/>
            </a:solidFill>
          </a:ln>
        </p:spPr>
      </p:pic>
    </p:spTree>
    <p:extLst>
      <p:ext uri="{BB962C8B-B14F-4D97-AF65-F5344CB8AC3E}">
        <p14:creationId xmlns:p14="http://schemas.microsoft.com/office/powerpoint/2010/main" val="337060576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35</a:t>
            </a:fld>
            <a:endParaRPr lang="ko-KR" altLang="en-US" dirty="0"/>
          </a:p>
        </p:txBody>
      </p:sp>
      <p:sp>
        <p:nvSpPr>
          <p:cNvPr id="20" name="직사각형 19"/>
          <p:cNvSpPr/>
          <p:nvPr/>
        </p:nvSpPr>
        <p:spPr>
          <a:xfrm>
            <a:off x="529931"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아래쪽 화살표 32">
            <a:extLst>
              <a:ext uri="{FF2B5EF4-FFF2-40B4-BE49-F238E27FC236}">
                <a16:creationId xmlns:a16="http://schemas.microsoft.com/office/drawing/2014/main" xmlns="" id="{B47C0FFF-05ED-D9CF-4F7A-1664D7BA25F3}"/>
              </a:ext>
            </a:extLst>
          </p:cNvPr>
          <p:cNvSpPr/>
          <p:nvPr/>
        </p:nvSpPr>
        <p:spPr>
          <a:xfrm rot="16200000">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3" name="그림 12"/>
          <p:cNvPicPr>
            <a:picLocks noChangeAspect="1"/>
          </p:cNvPicPr>
          <p:nvPr/>
        </p:nvPicPr>
        <p:blipFill rotWithShape="1">
          <a:blip r:embed="rId4"/>
          <a:srcRect t="13279"/>
          <a:stretch/>
        </p:blipFill>
        <p:spPr>
          <a:xfrm>
            <a:off x="4191585" y="4277132"/>
            <a:ext cx="4248150" cy="3023235"/>
          </a:xfrm>
          <a:prstGeom prst="rect">
            <a:avLst/>
          </a:prstGeom>
        </p:spPr>
      </p:pic>
      <p:pic>
        <p:nvPicPr>
          <p:cNvPr id="21" name="그림 20"/>
          <p:cNvPicPr>
            <a:picLocks noChangeAspect="1"/>
          </p:cNvPicPr>
          <p:nvPr/>
        </p:nvPicPr>
        <p:blipFill rotWithShape="1">
          <a:blip r:embed="rId5"/>
          <a:srcRect t="7375"/>
          <a:stretch/>
        </p:blipFill>
        <p:spPr>
          <a:xfrm>
            <a:off x="4225604" y="7533105"/>
            <a:ext cx="4248150" cy="4570095"/>
          </a:xfrm>
          <a:prstGeom prst="rect">
            <a:avLst/>
          </a:prstGeom>
        </p:spPr>
      </p:pic>
      <p:pic>
        <p:nvPicPr>
          <p:cNvPr id="27" name="그림 26"/>
          <p:cNvPicPr>
            <a:picLocks noChangeAspect="1"/>
          </p:cNvPicPr>
          <p:nvPr/>
        </p:nvPicPr>
        <p:blipFill rotWithShape="1">
          <a:blip r:embed="rId6"/>
          <a:srcRect t="13523"/>
          <a:stretch/>
        </p:blipFill>
        <p:spPr>
          <a:xfrm>
            <a:off x="11071398" y="9946986"/>
            <a:ext cx="4267200" cy="3179445"/>
          </a:xfrm>
          <a:prstGeom prst="rect">
            <a:avLst/>
          </a:prstGeom>
        </p:spPr>
      </p:pic>
      <p:sp>
        <p:nvSpPr>
          <p:cNvPr id="2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수정 버튼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산출물 수정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a:t>
            </a:r>
            <a:r>
              <a:rPr lang="ko-KR" altLang="en-US" sz="2250" dirty="0">
                <a:solidFill>
                  <a:srgbClr val="151826"/>
                </a:solidFill>
                <a:latin typeface="Campton Light" panose="020B0004020102020203" pitchFamily="34" charset="0"/>
              </a:rPr>
              <a:t>버튼 클릭 </a:t>
            </a:r>
            <a:r>
              <a:rPr lang="ko-KR" altLang="en-US" sz="2250" dirty="0" smtClean="0">
                <a:solidFill>
                  <a:srgbClr val="151826"/>
                </a:solidFill>
                <a:latin typeface="Campton Light" panose="020B0004020102020203" pitchFamily="34" charset="0"/>
              </a:rPr>
              <a:t>시 수정 </a:t>
            </a:r>
            <a:r>
              <a:rPr lang="ko-KR" altLang="en-US" sz="2250" dirty="0">
                <a:solidFill>
                  <a:srgbClr val="151826"/>
                </a:solidFill>
                <a:latin typeface="Campton Light" panose="020B0004020102020203" pitchFamily="34" charset="0"/>
              </a:rPr>
              <a:t>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30" name="그룹 29"/>
          <p:cNvGrpSpPr/>
          <p:nvPr/>
        </p:nvGrpSpPr>
        <p:grpSpPr>
          <a:xfrm>
            <a:off x="4088280" y="4216333"/>
            <a:ext cx="341194" cy="348916"/>
            <a:chOff x="5455736" y="7459833"/>
            <a:chExt cx="341194" cy="348916"/>
          </a:xfrm>
        </p:grpSpPr>
        <p:sp>
          <p:nvSpPr>
            <p:cNvPr id="31" name="타원 3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2" name="TextBox 3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9" name="그룹 38"/>
          <p:cNvGrpSpPr/>
          <p:nvPr/>
        </p:nvGrpSpPr>
        <p:grpSpPr>
          <a:xfrm>
            <a:off x="7115360" y="6603804"/>
            <a:ext cx="341194" cy="348916"/>
            <a:chOff x="5455736" y="7459833"/>
            <a:chExt cx="341194" cy="348916"/>
          </a:xfrm>
        </p:grpSpPr>
        <p:sp>
          <p:nvSpPr>
            <p:cNvPr id="40" name="타원 3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1" name="TextBox 40"/>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3"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3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5" name="TextBox 34">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등록된 산출물에 대한 수정 기능을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pic>
        <p:nvPicPr>
          <p:cNvPr id="24" name="그림 23">
            <a:extLst>
              <a:ext uri="{FF2B5EF4-FFF2-40B4-BE49-F238E27FC236}">
                <a16:creationId xmlns="" xmlns:a16="http://schemas.microsoft.com/office/drawing/2014/main" id="{AF2AE2A6-8103-EC48-9B38-23C78716C81F}"/>
              </a:ext>
            </a:extLst>
          </p:cNvPr>
          <p:cNvPicPr>
            <a:picLocks noChangeAspect="1"/>
          </p:cNvPicPr>
          <p:nvPr/>
        </p:nvPicPr>
        <p:blipFill rotWithShape="1">
          <a:blip r:embed="rId7"/>
          <a:srcRect l="92988" t="35098" r="4626" b="59866"/>
          <a:stretch/>
        </p:blipFill>
        <p:spPr>
          <a:xfrm>
            <a:off x="13934917" y="3109822"/>
            <a:ext cx="438573" cy="493395"/>
          </a:xfrm>
          <a:prstGeom prst="rect">
            <a:avLst/>
          </a:prstGeom>
          <a:ln>
            <a:noFill/>
          </a:ln>
        </p:spPr>
      </p:pic>
    </p:spTree>
    <p:extLst>
      <p:ext uri="{BB962C8B-B14F-4D97-AF65-F5344CB8AC3E}">
        <p14:creationId xmlns:p14="http://schemas.microsoft.com/office/powerpoint/2010/main" val="2786295329"/>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35"/>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36</a:t>
            </a:fld>
            <a:endParaRPr lang="ko-KR" altLang="en-US" dirty="0"/>
          </a:p>
        </p:txBody>
      </p:sp>
      <p:sp>
        <p:nvSpPr>
          <p:cNvPr id="20" name="직사각형 19"/>
          <p:cNvSpPr/>
          <p:nvPr/>
        </p:nvSpPr>
        <p:spPr>
          <a:xfrm>
            <a:off x="55407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아래쪽 화살표 32">
            <a:extLst>
              <a:ext uri="{FF2B5EF4-FFF2-40B4-BE49-F238E27FC236}">
                <a16:creationId xmlns:a16="http://schemas.microsoft.com/office/drawing/2014/main" xmlns="" id="{B47C0FFF-05ED-D9CF-4F7A-1664D7BA25F3}"/>
              </a:ext>
            </a:extLst>
          </p:cNvPr>
          <p:cNvSpPr/>
          <p:nvPr/>
        </p:nvSpPr>
        <p:spPr>
          <a:xfrm rot="18171812">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24" name="그림 23"/>
          <p:cNvPicPr>
            <a:picLocks noChangeAspect="1"/>
          </p:cNvPicPr>
          <p:nvPr/>
        </p:nvPicPr>
        <p:blipFill>
          <a:blip r:embed="rId4"/>
          <a:stretch>
            <a:fillRect/>
          </a:stretch>
        </p:blipFill>
        <p:spPr>
          <a:xfrm>
            <a:off x="11064644" y="9935780"/>
            <a:ext cx="4248150" cy="3200400"/>
          </a:xfrm>
          <a:prstGeom prst="rect">
            <a:avLst/>
          </a:prstGeom>
        </p:spPr>
      </p:pic>
      <p:pic>
        <p:nvPicPr>
          <p:cNvPr id="21" name="그림 20"/>
          <p:cNvPicPr>
            <a:picLocks noChangeAspect="1"/>
          </p:cNvPicPr>
          <p:nvPr/>
        </p:nvPicPr>
        <p:blipFill rotWithShape="1">
          <a:blip r:embed="rId5"/>
          <a:srcRect t="13243"/>
          <a:stretch/>
        </p:blipFill>
        <p:spPr>
          <a:xfrm>
            <a:off x="4323376" y="6395223"/>
            <a:ext cx="4248150" cy="3057525"/>
          </a:xfrm>
          <a:prstGeom prst="rect">
            <a:avLst/>
          </a:prstGeom>
        </p:spPr>
      </p:pic>
      <p:sp>
        <p:nvSpPr>
          <p:cNvPr id="28"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삭제 버튼 </a:t>
            </a:r>
            <a:r>
              <a:rPr lang="ko-KR" altLang="en-US" sz="2250" dirty="0">
                <a:solidFill>
                  <a:srgbClr val="151826"/>
                </a:solidFill>
                <a:latin typeface="Campton Light" panose="020B0004020102020203" pitchFamily="34" charset="0"/>
              </a:rPr>
              <a:t>클릭 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산출물 삭제 </a:t>
            </a:r>
            <a:r>
              <a:rPr lang="ko-KR" altLang="en-US" sz="2250" dirty="0">
                <a:solidFill>
                  <a:srgbClr val="151826"/>
                </a:solidFill>
                <a:latin typeface="Campton Light" panose="020B0004020102020203" pitchFamily="34" charset="0"/>
              </a:rPr>
              <a:t>팝업 </a:t>
            </a:r>
            <a:r>
              <a:rPr lang="ko-KR" altLang="en-US" sz="2250" dirty="0" smtClean="0">
                <a:solidFill>
                  <a:srgbClr val="151826"/>
                </a:solidFill>
                <a:latin typeface="Campton Light" panose="020B0004020102020203" pitchFamily="34" charset="0"/>
              </a:rPr>
              <a:t>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삭제 </a:t>
            </a:r>
            <a:r>
              <a:rPr lang="ko-KR" altLang="en-US" sz="2250" dirty="0">
                <a:solidFill>
                  <a:srgbClr val="151826"/>
                </a:solidFill>
                <a:latin typeface="Campton Light" panose="020B0004020102020203" pitchFamily="34" charset="0"/>
              </a:rPr>
              <a:t>버튼 클릭 </a:t>
            </a:r>
            <a:r>
              <a:rPr lang="ko-KR" altLang="en-US" sz="2250" dirty="0" smtClean="0">
                <a:solidFill>
                  <a:srgbClr val="151826"/>
                </a:solidFill>
                <a:latin typeface="Campton Light" panose="020B0004020102020203" pitchFamily="34" charset="0"/>
              </a:rPr>
              <a:t>시 삭제 </a:t>
            </a:r>
            <a:r>
              <a:rPr lang="ko-KR" altLang="en-US" sz="2250" dirty="0">
                <a:solidFill>
                  <a:srgbClr val="151826"/>
                </a:solidFill>
                <a:latin typeface="Campton Light" panose="020B0004020102020203" pitchFamily="34" charset="0"/>
              </a:rPr>
              <a:t>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29" name="그룹 28"/>
          <p:cNvGrpSpPr/>
          <p:nvPr/>
        </p:nvGrpSpPr>
        <p:grpSpPr>
          <a:xfrm>
            <a:off x="4234348" y="6287499"/>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7133096" y="8714256"/>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25"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26" name="TextBox 2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등록된 산출물에 대한 삭제 기능을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pic>
        <p:nvPicPr>
          <p:cNvPr id="27" name="그림 26">
            <a:extLst>
              <a:ext uri="{FF2B5EF4-FFF2-40B4-BE49-F238E27FC236}">
                <a16:creationId xmlns="" xmlns:a16="http://schemas.microsoft.com/office/drawing/2014/main" id="{AF2AE2A6-8103-EC48-9B38-23C78716C81F}"/>
              </a:ext>
            </a:extLst>
          </p:cNvPr>
          <p:cNvPicPr>
            <a:picLocks noChangeAspect="1"/>
          </p:cNvPicPr>
          <p:nvPr/>
        </p:nvPicPr>
        <p:blipFill rotWithShape="1">
          <a:blip r:embed="rId6"/>
          <a:srcRect l="95393" t="35098" r="2221" b="59866"/>
          <a:stretch/>
        </p:blipFill>
        <p:spPr>
          <a:xfrm>
            <a:off x="13996758" y="3091938"/>
            <a:ext cx="462280" cy="520065"/>
          </a:xfrm>
          <a:prstGeom prst="rect">
            <a:avLst/>
          </a:prstGeom>
          <a:ln>
            <a:noFill/>
          </a:ln>
        </p:spPr>
      </p:pic>
    </p:spTree>
    <p:extLst>
      <p:ext uri="{BB962C8B-B14F-4D97-AF65-F5344CB8AC3E}">
        <p14:creationId xmlns:p14="http://schemas.microsoft.com/office/powerpoint/2010/main" val="335920211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37</a:t>
            </a:fld>
            <a:endParaRPr lang="ko-KR" altLang="en-US" dirty="0"/>
          </a:p>
        </p:txBody>
      </p:sp>
      <p:sp>
        <p:nvSpPr>
          <p:cNvPr id="20" name="직사각형 19"/>
          <p:cNvSpPr/>
          <p:nvPr/>
        </p:nvSpPr>
        <p:spPr>
          <a:xfrm>
            <a:off x="552249"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9" name="그림 8"/>
          <p:cNvPicPr>
            <a:picLocks noChangeAspect="1"/>
          </p:cNvPicPr>
          <p:nvPr/>
        </p:nvPicPr>
        <p:blipFill rotWithShape="1">
          <a:blip r:embed="rId4"/>
          <a:srcRect t="10000"/>
          <a:stretch/>
        </p:blipFill>
        <p:spPr>
          <a:xfrm>
            <a:off x="1674124" y="6065556"/>
            <a:ext cx="10668000" cy="3566160"/>
          </a:xfrm>
          <a:prstGeom prst="rect">
            <a:avLst/>
          </a:prstGeom>
        </p:spPr>
      </p:pic>
      <p:sp>
        <p:nvSpPr>
          <p:cNvPr id="28"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검수요청 클릭 시</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검수요청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등록되지 않은 필수</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또는 준 필수 파일 </a:t>
            </a:r>
            <a:r>
              <a:rPr lang="en-US" altLang="ko-KR" sz="2250" dirty="0" smtClean="0">
                <a:solidFill>
                  <a:srgbClr val="151826"/>
                </a:solidFill>
                <a:latin typeface="Campton Light" panose="020B0004020102020203" pitchFamily="34" charset="0"/>
              </a:rPr>
              <a:t>list </a:t>
            </a:r>
            <a:r>
              <a:rPr lang="ko-KR" altLang="en-US" sz="2250" dirty="0" smtClean="0">
                <a:solidFill>
                  <a:srgbClr val="151826"/>
                </a:solidFill>
                <a:latin typeface="Campton Light" panose="020B0004020102020203" pitchFamily="34" charset="0"/>
              </a:rPr>
              <a:t>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파일종류</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파일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사유 정보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준 필수의 경우 사유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저장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작성한 사유 저장 후 저장 </a:t>
            </a:r>
            <a:r>
              <a:rPr lang="ko-KR" altLang="en-US" sz="2250" dirty="0">
                <a:solidFill>
                  <a:srgbClr val="151826"/>
                </a:solidFill>
                <a:latin typeface="Campton Light" panose="020B0004020102020203" pitchFamily="34" charset="0"/>
              </a:rPr>
              <a:t>완료 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모든 산출물을 등록했거나 등록되지 않은 </a:t>
            </a:r>
            <a:r>
              <a:rPr lang="ko-KR" altLang="en-US" sz="2250" dirty="0" smtClean="0">
                <a:solidFill>
                  <a:srgbClr val="151826"/>
                </a:solidFill>
                <a:latin typeface="Campton Light" panose="020B0004020102020203" pitchFamily="34" charset="0"/>
              </a:rPr>
              <a:t>준 필수 </a:t>
            </a:r>
            <a:r>
              <a:rPr lang="ko-KR" altLang="en-US" sz="2250" dirty="0">
                <a:solidFill>
                  <a:srgbClr val="151826"/>
                </a:solidFill>
                <a:latin typeface="Campton Light" panose="020B0004020102020203" pitchFamily="34" charset="0"/>
              </a:rPr>
              <a:t>파일의 사유를 모두 기입했을 경우 </a:t>
            </a:r>
            <a:r>
              <a:rPr lang="ko-KR" altLang="en-US" sz="2250" dirty="0" smtClean="0">
                <a:solidFill>
                  <a:srgbClr val="151826"/>
                </a:solidFill>
                <a:latin typeface="Campton Light" panose="020B0004020102020203" pitchFamily="34" charset="0"/>
              </a:rPr>
              <a:t>검수 요청 버튼 활성화</a:t>
            </a:r>
            <a:endParaRPr lang="en-US" altLang="ko-KR" sz="2250" dirty="0" smtClean="0">
              <a:solidFill>
                <a:srgbClr val="151826"/>
              </a:solidFill>
              <a:latin typeface="Campton Light" panose="020B0004020102020203" pitchFamily="34" charset="0"/>
            </a:endParaRPr>
          </a:p>
        </p:txBody>
      </p:sp>
      <p:grpSp>
        <p:nvGrpSpPr>
          <p:cNvPr id="29" name="그룹 28"/>
          <p:cNvGrpSpPr/>
          <p:nvPr/>
        </p:nvGrpSpPr>
        <p:grpSpPr>
          <a:xfrm>
            <a:off x="1503527" y="5964824"/>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p:cNvGrpSpPr/>
          <p:nvPr/>
        </p:nvGrpSpPr>
        <p:grpSpPr>
          <a:xfrm>
            <a:off x="1760080" y="7195655"/>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TextBox 2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4" name="그룹 23"/>
          <p:cNvGrpSpPr/>
          <p:nvPr/>
        </p:nvGrpSpPr>
        <p:grpSpPr>
          <a:xfrm>
            <a:off x="7334833" y="8021526"/>
            <a:ext cx="341194" cy="348916"/>
            <a:chOff x="5455736" y="7459833"/>
            <a:chExt cx="341194" cy="348916"/>
          </a:xfrm>
        </p:grpSpPr>
        <p:sp>
          <p:nvSpPr>
            <p:cNvPr id="25" name="타원 2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10349301" y="8868930"/>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38" name="아래쪽 화살표 32">
            <a:extLst>
              <a:ext uri="{FF2B5EF4-FFF2-40B4-BE49-F238E27FC236}">
                <a16:creationId xmlns:a16="http://schemas.microsoft.com/office/drawing/2014/main" xmlns="" id="{B47C0FFF-05ED-D9CF-4F7A-1664D7BA25F3}"/>
              </a:ext>
            </a:extLst>
          </p:cNvPr>
          <p:cNvSpPr/>
          <p:nvPr/>
        </p:nvSpPr>
        <p:spPr>
          <a:xfrm rot="18740249">
            <a:off x="11460086" y="964831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9" name="그림 38"/>
          <p:cNvPicPr>
            <a:picLocks noChangeAspect="1"/>
          </p:cNvPicPr>
          <p:nvPr/>
        </p:nvPicPr>
        <p:blipFill rotWithShape="1">
          <a:blip r:embed="rId5"/>
          <a:srcRect t="11481" r="8699"/>
          <a:stretch/>
        </p:blipFill>
        <p:spPr>
          <a:xfrm>
            <a:off x="12521862" y="9731047"/>
            <a:ext cx="4278630" cy="3187065"/>
          </a:xfrm>
          <a:prstGeom prst="rect">
            <a:avLst/>
          </a:prstGeom>
          <a:ln>
            <a:solidFill>
              <a:schemeClr val="tx1"/>
            </a:solidFill>
          </a:ln>
        </p:spPr>
      </p:pic>
      <p:grpSp>
        <p:nvGrpSpPr>
          <p:cNvPr id="54" name="그룹 53"/>
          <p:cNvGrpSpPr/>
          <p:nvPr/>
        </p:nvGrpSpPr>
        <p:grpSpPr>
          <a:xfrm>
            <a:off x="11237457" y="8869033"/>
            <a:ext cx="341194" cy="348916"/>
            <a:chOff x="5455736" y="7459833"/>
            <a:chExt cx="341194" cy="348916"/>
          </a:xfrm>
        </p:grpSpPr>
        <p:sp>
          <p:nvSpPr>
            <p:cNvPr id="55" name="타원 5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6" name="TextBox 55"/>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7"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58"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59" name="TextBox 58">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등록한 산출물에 대한 검수요청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Tree>
    <p:extLst>
      <p:ext uri="{BB962C8B-B14F-4D97-AF65-F5344CB8AC3E}">
        <p14:creationId xmlns:p14="http://schemas.microsoft.com/office/powerpoint/2010/main" val="418739434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38</a:t>
            </a:fld>
            <a:endParaRPr lang="ko-KR" altLang="en-US" dirty="0"/>
          </a:p>
        </p:txBody>
      </p:sp>
      <p:sp>
        <p:nvSpPr>
          <p:cNvPr id="20" name="직사각형 19"/>
          <p:cNvSpPr/>
          <p:nvPr/>
        </p:nvSpPr>
        <p:spPr>
          <a:xfrm>
            <a:off x="55407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검수요청 팝업에서 검수요청 버튼을 클릭 시 검수요청 여부를 확인하는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요청 버튼 클릭 시 프로젝트의 검수 요청 완료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System </a:t>
            </a:r>
            <a:r>
              <a:rPr lang="en-US" altLang="ko-KR" sz="1400" dirty="0">
                <a:solidFill>
                  <a:srgbClr val="151826"/>
                </a:solidFill>
                <a:latin typeface="Campton Light" panose="020B0004020102020203" pitchFamily="34" charset="0"/>
              </a:rPr>
              <a:t>Manager, </a:t>
            </a:r>
            <a:r>
              <a:rPr lang="en-US" altLang="ko-KR" sz="1400" dirty="0" smtClean="0">
                <a:solidFill>
                  <a:srgbClr val="151826"/>
                </a:solidFill>
                <a:latin typeface="Campton Light" panose="020B0004020102020203" pitchFamily="34" charset="0"/>
              </a:rPr>
              <a:t>DIRECTOR, </a:t>
            </a:r>
            <a:r>
              <a:rPr lang="ko-KR" altLang="en-US" sz="1400" dirty="0" smtClean="0">
                <a:solidFill>
                  <a:srgbClr val="151826"/>
                </a:solidFill>
                <a:latin typeface="Campton Light" panose="020B0004020102020203" pitchFamily="34" charset="0"/>
              </a:rPr>
              <a:t>소속 부서의 </a:t>
            </a:r>
            <a:r>
              <a:rPr lang="en-US" altLang="ko-KR" sz="1400" dirty="0" smtClean="0">
                <a:solidFill>
                  <a:srgbClr val="151826"/>
                </a:solidFill>
                <a:latin typeface="Campton Light" panose="020B0004020102020203" pitchFamily="34" charset="0"/>
              </a:rPr>
              <a:t>Manager </a:t>
            </a:r>
            <a:r>
              <a:rPr lang="ko-KR" altLang="en-US" sz="1400" dirty="0" smtClean="0">
                <a:solidFill>
                  <a:srgbClr val="151826"/>
                </a:solidFill>
                <a:latin typeface="Campton Light" panose="020B0004020102020203" pitchFamily="34" charset="0"/>
              </a:rPr>
              <a:t>권한의 사용자에게 메일 발송</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프로젝트의 검수 목록 데이터 추가</a:t>
            </a:r>
            <a:endParaRPr lang="en-US" altLang="ko-KR" sz="1400" dirty="0" smtClean="0">
              <a:solidFill>
                <a:srgbClr val="151826"/>
              </a:solidFill>
              <a:latin typeface="Campton Light" panose="020B0004020102020203" pitchFamily="34" charset="0"/>
            </a:endParaRPr>
          </a:p>
        </p:txBody>
      </p:sp>
      <p:pic>
        <p:nvPicPr>
          <p:cNvPr id="8" name="그림 7"/>
          <p:cNvPicPr>
            <a:picLocks noChangeAspect="1"/>
          </p:cNvPicPr>
          <p:nvPr/>
        </p:nvPicPr>
        <p:blipFill rotWithShape="1">
          <a:blip r:embed="rId4"/>
          <a:srcRect t="11451" r="7074"/>
          <a:stretch/>
        </p:blipFill>
        <p:spPr>
          <a:xfrm>
            <a:off x="11014842" y="9909654"/>
            <a:ext cx="4354830" cy="3255645"/>
          </a:xfrm>
          <a:prstGeom prst="rect">
            <a:avLst/>
          </a:prstGeom>
        </p:spPr>
      </p:pic>
      <p:pic>
        <p:nvPicPr>
          <p:cNvPr id="3" name="그림 2"/>
          <p:cNvPicPr>
            <a:picLocks noChangeAspect="1"/>
          </p:cNvPicPr>
          <p:nvPr/>
        </p:nvPicPr>
        <p:blipFill rotWithShape="1">
          <a:blip r:embed="rId5"/>
          <a:srcRect t="11785" r="9908"/>
          <a:stretch/>
        </p:blipFill>
        <p:spPr>
          <a:xfrm>
            <a:off x="4876801" y="6294337"/>
            <a:ext cx="4221954" cy="3243327"/>
          </a:xfrm>
          <a:prstGeom prst="rect">
            <a:avLst/>
          </a:prstGeom>
        </p:spPr>
      </p:pic>
      <p:sp>
        <p:nvSpPr>
          <p:cNvPr id="18" name="아래쪽 화살표 32">
            <a:extLst>
              <a:ext uri="{FF2B5EF4-FFF2-40B4-BE49-F238E27FC236}">
                <a16:creationId xmlns:a16="http://schemas.microsoft.com/office/drawing/2014/main" xmlns="" id="{B47C0FFF-05ED-D9CF-4F7A-1664D7BA25F3}"/>
              </a:ext>
            </a:extLst>
          </p:cNvPr>
          <p:cNvSpPr/>
          <p:nvPr/>
        </p:nvSpPr>
        <p:spPr>
          <a:xfrm rot="18320758">
            <a:off x="9487020" y="9538741"/>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3" name="그룹 22"/>
          <p:cNvGrpSpPr/>
          <p:nvPr/>
        </p:nvGrpSpPr>
        <p:grpSpPr>
          <a:xfrm>
            <a:off x="4715131" y="6120379"/>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1" name="그룹 30"/>
          <p:cNvGrpSpPr/>
          <p:nvPr/>
        </p:nvGrpSpPr>
        <p:grpSpPr>
          <a:xfrm>
            <a:off x="7835378" y="8689349"/>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38"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9" name="TextBox 38">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등록한 산출물에 대한 검수요청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Tree>
    <p:extLst>
      <p:ext uri="{BB962C8B-B14F-4D97-AF65-F5344CB8AC3E}">
        <p14:creationId xmlns:p14="http://schemas.microsoft.com/office/powerpoint/2010/main" val="520911479"/>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smtClean="0">
                <a:solidFill>
                  <a:schemeClr val="bg1"/>
                </a:solidFill>
                <a:latin typeface="Campton Medium" panose="020B0004020102020203" pitchFamily="34" charset="0"/>
                <a:ea typeface="NanumSquare" panose="020B0600000101010101" pitchFamily="34" charset="-127"/>
              </a:rPr>
              <a:t>06</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시스템 관리 </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사용자 관리</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54925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그림 31">
            <a:extLst>
              <a:ext uri="{FF2B5EF4-FFF2-40B4-BE49-F238E27FC236}">
                <a16:creationId xmlns="" xmlns:a16="http://schemas.microsoft.com/office/drawing/2014/main" id="{6C3B08C1-1F92-9D11-56E6-DD724A5B9636}"/>
              </a:ext>
            </a:extLst>
          </p:cNvPr>
          <p:cNvPicPr>
            <a:picLocks noChangeAspect="1"/>
          </p:cNvPicPr>
          <p:nvPr/>
        </p:nvPicPr>
        <p:blipFill rotWithShape="1">
          <a:blip r:embed="rId2"/>
          <a:srcRect t="-98" r="29884" b="1"/>
          <a:stretch/>
        </p:blipFill>
        <p:spPr>
          <a:xfrm>
            <a:off x="538480" y="3048000"/>
            <a:ext cx="12758748"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4</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로그인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로그인 화면에서 로그인 기능과 로그인 사용자 검증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64000" y="3240000"/>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아이디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비밀번호</a:t>
            </a:r>
            <a:r>
              <a:rPr lang="en-US"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en-US" sz="2250" dirty="0" smtClean="0">
                <a:solidFill>
                  <a:srgbClr val="151826"/>
                </a:solidFill>
                <a:latin typeface="Campton Light" panose="020B0004020102020203" pitchFamily="34" charset="0"/>
              </a:rPr>
              <a:t>Check box </a:t>
            </a:r>
            <a:r>
              <a:rPr lang="ko-KR" altLang="en-US" sz="2250" dirty="0" smtClean="0">
                <a:solidFill>
                  <a:srgbClr val="151826"/>
                </a:solidFill>
                <a:latin typeface="Campton Light" panose="020B0004020102020203" pitchFamily="34" charset="0"/>
              </a:rPr>
              <a:t>체크 시 사용자 아이디 저장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로그인 버튼 클릭 시 로그인 되며 권한에 따라 카테고리가 다르게 보이도록 화면 출력</a:t>
            </a:r>
            <a:endParaRPr lang="en-US" sz="1400" dirty="0">
              <a:solidFill>
                <a:srgbClr val="151826"/>
              </a:solidFill>
              <a:latin typeface="Campton Light" panose="020B0004020102020203" pitchFamily="34" charset="0"/>
            </a:endParaRPr>
          </a:p>
        </p:txBody>
      </p:sp>
      <p:grpSp>
        <p:nvGrpSpPr>
          <p:cNvPr id="3" name="그룹 2"/>
          <p:cNvGrpSpPr/>
          <p:nvPr/>
        </p:nvGrpSpPr>
        <p:grpSpPr>
          <a:xfrm>
            <a:off x="5980671" y="6740025"/>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6" name="그룹 25"/>
          <p:cNvGrpSpPr/>
          <p:nvPr/>
        </p:nvGrpSpPr>
        <p:grpSpPr>
          <a:xfrm>
            <a:off x="5980671" y="7303667"/>
            <a:ext cx="341194" cy="348916"/>
            <a:chOff x="5455736" y="7459833"/>
            <a:chExt cx="341194" cy="348916"/>
          </a:xfrm>
        </p:grpSpPr>
        <p:sp>
          <p:nvSpPr>
            <p:cNvPr id="27" name="타원 2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TextBox 2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3" name="그룹 32"/>
          <p:cNvGrpSpPr/>
          <p:nvPr/>
        </p:nvGrpSpPr>
        <p:grpSpPr>
          <a:xfrm>
            <a:off x="5990818" y="7782487"/>
            <a:ext cx="341194" cy="348916"/>
            <a:chOff x="5455736" y="7459833"/>
            <a:chExt cx="341194" cy="348916"/>
          </a:xfrm>
        </p:grpSpPr>
        <p:sp>
          <p:nvSpPr>
            <p:cNvPr id="34" name="타원 3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5" name="TextBox 3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6" name="그룹 35"/>
          <p:cNvGrpSpPr/>
          <p:nvPr/>
        </p:nvGrpSpPr>
        <p:grpSpPr>
          <a:xfrm>
            <a:off x="5997604" y="8661683"/>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922976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40</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사용자의 목록을 보여주고 </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사용자 관리 화면에 사용자 목록 </a:t>
            </a:r>
            <a:r>
              <a:rPr lang="en-US" altLang="ko-KR" sz="2250" dirty="0" smtClean="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화면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사용자 명</a:t>
            </a:r>
            <a:r>
              <a:rPr lang="en-US" altLang="ko-KR" sz="1400" dirty="0" smtClean="0">
                <a:solidFill>
                  <a:srgbClr val="151826"/>
                </a:solidFill>
                <a:latin typeface="Campton Light" panose="020B0004020102020203" pitchFamily="34" charset="0"/>
              </a:rPr>
              <a:t>, </a:t>
            </a:r>
            <a:r>
              <a:rPr lang="ko-KR" altLang="en-US" sz="1400" dirty="0" err="1" smtClean="0">
                <a:solidFill>
                  <a:srgbClr val="151826"/>
                </a:solidFill>
                <a:latin typeface="Campton Light" panose="020B0004020102020203" pitchFamily="34" charset="0"/>
              </a:rPr>
              <a:t>이메일</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권한그룹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6909917" y="8865617"/>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nvGrpSpPr>
          <p:cNvPr id="16" name="그룹 15"/>
          <p:cNvGrpSpPr/>
          <p:nvPr/>
        </p:nvGrpSpPr>
        <p:grpSpPr>
          <a:xfrm>
            <a:off x="2496792" y="4838787"/>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409409552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8C6B96FD-4AFF-42BE-940E-365E288D41F3}" type="slidenum">
              <a:rPr lang="en-US" altLang="ko-KR" smtClean="0"/>
              <a:pPr/>
              <a:t>41</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사용자에게 내 정보와 로그아웃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사용자 관리 페이지에 우측 상단에 </a:t>
            </a:r>
            <a:r>
              <a:rPr lang="ko-KR" altLang="en-US" sz="2250" dirty="0" err="1">
                <a:solidFill>
                  <a:srgbClr val="151826"/>
                </a:solidFill>
                <a:latin typeface="Campton Light" panose="020B0004020102020203" pitchFamily="34" charset="0"/>
              </a:rPr>
              <a:t>마이페이지</a:t>
            </a:r>
            <a:r>
              <a:rPr lang="ko-KR" altLang="en-US" sz="2250" dirty="0">
                <a:solidFill>
                  <a:srgbClr val="151826"/>
                </a:solidFill>
                <a:latin typeface="Campton Light" panose="020B0004020102020203" pitchFamily="34" charset="0"/>
              </a:rPr>
              <a:t> 아이콘을 </a:t>
            </a:r>
            <a:r>
              <a:rPr lang="ko-KR" altLang="en-US" sz="2250" dirty="0" smtClean="0">
                <a:solidFill>
                  <a:srgbClr val="151826"/>
                </a:solidFill>
                <a:latin typeface="Campton Light" panose="020B0004020102020203" pitchFamily="34" charset="0"/>
              </a:rPr>
              <a:t>클릭 시 </a:t>
            </a:r>
            <a:r>
              <a:rPr lang="ko-KR" altLang="en-US" sz="2250" dirty="0" err="1" smtClean="0">
                <a:solidFill>
                  <a:srgbClr val="151826"/>
                </a:solidFill>
                <a:latin typeface="Campton Light" panose="020B0004020102020203" pitchFamily="34" charset="0"/>
              </a:rPr>
              <a:t>드롭</a:t>
            </a:r>
            <a:r>
              <a:rPr lang="ko-KR" altLang="en-US" sz="2250" dirty="0" smtClean="0">
                <a:solidFill>
                  <a:srgbClr val="151826"/>
                </a:solidFill>
                <a:latin typeface="Campton Light" panose="020B0004020102020203" pitchFamily="34" charset="0"/>
              </a:rPr>
              <a:t> 박스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나의 정보 확인 가능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로그아웃 클릭 시 로그인 화면 출력</a:t>
            </a: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6834453" y="5411346"/>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sp>
        <p:nvSpPr>
          <p:cNvPr id="16" name="TextBox 15"/>
          <p:cNvSpPr txBox="1"/>
          <p:nvPr/>
        </p:nvSpPr>
        <p:spPr>
          <a:xfrm>
            <a:off x="5793528" y="5517921"/>
            <a:ext cx="66043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pic>
        <p:nvPicPr>
          <p:cNvPr id="27" name="그림 26">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29" name="이등변 삼각형 28"/>
          <p:cNvSpPr/>
          <p:nvPr/>
        </p:nvSpPr>
        <p:spPr>
          <a:xfrm rot="5400000">
            <a:off x="11414281" y="3866870"/>
            <a:ext cx="2132798" cy="1169304"/>
          </a:xfrm>
          <a:prstGeom prst="triangle">
            <a:avLst>
              <a:gd name="adj" fmla="val 0"/>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0" name="그림 29">
            <a:extLst>
              <a:ext uri="{FF2B5EF4-FFF2-40B4-BE49-F238E27FC236}">
                <a16:creationId xmlns="" xmlns:a16="http://schemas.microsoft.com/office/drawing/2014/main" id="{39EEA67E-C0F2-5997-DF90-6B1704CA648F}"/>
              </a:ext>
            </a:extLst>
          </p:cNvPr>
          <p:cNvPicPr>
            <a:picLocks noChangeAspect="1"/>
          </p:cNvPicPr>
          <p:nvPr/>
        </p:nvPicPr>
        <p:blipFill rotWithShape="1">
          <a:blip r:embed="rId3"/>
          <a:srcRect l="92421" t="-1" r="1" b="86421"/>
          <a:stretch/>
        </p:blipFill>
        <p:spPr>
          <a:xfrm>
            <a:off x="9557600" y="3412650"/>
            <a:ext cx="2325009" cy="2127473"/>
          </a:xfrm>
          <a:prstGeom prst="rect">
            <a:avLst/>
          </a:prstGeom>
          <a:ln>
            <a:solidFill>
              <a:schemeClr val="tx1"/>
            </a:solidFill>
          </a:ln>
        </p:spPr>
      </p:pic>
      <p:grpSp>
        <p:nvGrpSpPr>
          <p:cNvPr id="21" name="그룹 20"/>
          <p:cNvGrpSpPr/>
          <p:nvPr/>
        </p:nvGrpSpPr>
        <p:grpSpPr>
          <a:xfrm>
            <a:off x="12089893" y="2980738"/>
            <a:ext cx="341194" cy="348916"/>
            <a:chOff x="5455736" y="7459833"/>
            <a:chExt cx="341194" cy="348916"/>
          </a:xfrm>
        </p:grpSpPr>
        <p:sp>
          <p:nvSpPr>
            <p:cNvPr id="22" name="타원 2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TextBox 2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4" name="그룹 23"/>
          <p:cNvGrpSpPr/>
          <p:nvPr/>
        </p:nvGrpSpPr>
        <p:grpSpPr>
          <a:xfrm>
            <a:off x="9860489" y="4476386"/>
            <a:ext cx="341194" cy="348916"/>
            <a:chOff x="5455736" y="7459833"/>
            <a:chExt cx="341194" cy="348916"/>
          </a:xfrm>
        </p:grpSpPr>
        <p:sp>
          <p:nvSpPr>
            <p:cNvPr id="25" name="타원 2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9860489" y="4931309"/>
            <a:ext cx="341194" cy="348916"/>
            <a:chOff x="5455736" y="7459833"/>
            <a:chExt cx="341194" cy="348916"/>
          </a:xfrm>
        </p:grpSpPr>
        <p:sp>
          <p:nvSpPr>
            <p:cNvPr id="40" name="타원 3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1" name="TextBox 4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4004285682"/>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42</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사용자에게 내 정보 상세조회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우측 </a:t>
            </a:r>
            <a:r>
              <a:rPr lang="ko-KR" altLang="en-US" sz="2250" dirty="0">
                <a:solidFill>
                  <a:srgbClr val="151826"/>
                </a:solidFill>
                <a:latin typeface="Campton Light" panose="020B0004020102020203" pitchFamily="34" charset="0"/>
              </a:rPr>
              <a:t>상단에 </a:t>
            </a:r>
            <a:r>
              <a:rPr lang="ko-KR" altLang="en-US" sz="2250" dirty="0" err="1">
                <a:solidFill>
                  <a:srgbClr val="151826"/>
                </a:solidFill>
                <a:latin typeface="Campton Light" panose="020B0004020102020203" pitchFamily="34" charset="0"/>
              </a:rPr>
              <a:t>마이페이지</a:t>
            </a:r>
            <a:r>
              <a:rPr lang="ko-KR" altLang="en-US" sz="2250" dirty="0">
                <a:solidFill>
                  <a:srgbClr val="151826"/>
                </a:solidFill>
                <a:latin typeface="Campton Light" panose="020B0004020102020203" pitchFamily="34" charset="0"/>
              </a:rPr>
              <a:t> 아이콘을 클릭할 경우 나오는 </a:t>
            </a:r>
            <a:r>
              <a:rPr lang="ko-KR" altLang="en-US" sz="2250" dirty="0" err="1" smtClean="0">
                <a:solidFill>
                  <a:srgbClr val="151826"/>
                </a:solidFill>
                <a:latin typeface="Campton Light" panose="020B0004020102020203" pitchFamily="34" charset="0"/>
              </a:rPr>
              <a:t>드롭박스</a:t>
            </a:r>
            <a:r>
              <a:rPr lang="ko-KR" altLang="en-US" sz="2250" dirty="0" smtClean="0">
                <a:solidFill>
                  <a:srgbClr val="151826"/>
                </a:solidFill>
                <a:latin typeface="Campton Light" panose="020B0004020102020203" pitchFamily="34" charset="0"/>
              </a:rPr>
              <a:t> 목록에서 내 정보 </a:t>
            </a:r>
            <a:r>
              <a:rPr lang="ko-KR" altLang="en-US" sz="2250" dirty="0">
                <a:solidFill>
                  <a:srgbClr val="151826"/>
                </a:solidFill>
                <a:latin typeface="Campton Light" panose="020B0004020102020203" pitchFamily="34" charset="0"/>
              </a:rPr>
              <a:t>클릭 </a:t>
            </a:r>
            <a:r>
              <a:rPr lang="ko-KR" altLang="en-US" sz="2250" dirty="0" smtClean="0">
                <a:solidFill>
                  <a:srgbClr val="151826"/>
                </a:solidFill>
                <a:latin typeface="Campton Light" panose="020B0004020102020203" pitchFamily="34" charset="0"/>
              </a:rPr>
              <a:t>시</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내 정보 상세조회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225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이름</a:t>
            </a:r>
            <a:r>
              <a:rPr lang="en-US" altLang="ko-KR" sz="1400" dirty="0" smtClean="0">
                <a:solidFill>
                  <a:srgbClr val="151826"/>
                </a:solidFill>
                <a:latin typeface="Campton Light" panose="020B0004020102020203" pitchFamily="34" charset="0"/>
              </a:rPr>
              <a:t>, </a:t>
            </a:r>
            <a:r>
              <a:rPr lang="ko-KR" altLang="en-US" sz="1400" dirty="0" err="1" smtClean="0">
                <a:solidFill>
                  <a:srgbClr val="151826"/>
                </a:solidFill>
                <a:latin typeface="Campton Light" panose="020B0004020102020203" pitchFamily="34" charset="0"/>
              </a:rPr>
              <a:t>이메일</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권한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비밀번호 변경 버튼 클릭 시 비밀번호 변경 팝업 출력</a:t>
            </a: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5612338" y="6127559"/>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sp>
        <p:nvSpPr>
          <p:cNvPr id="16" name="TextBox 15"/>
          <p:cNvSpPr txBox="1"/>
          <p:nvPr/>
        </p:nvSpPr>
        <p:spPr>
          <a:xfrm>
            <a:off x="4571413" y="6234134"/>
            <a:ext cx="66043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pic>
        <p:nvPicPr>
          <p:cNvPr id="22" name="그림 21">
            <a:extLst>
              <a:ext uri="{FF2B5EF4-FFF2-40B4-BE49-F238E27FC236}">
                <a16:creationId xmlns="" xmlns:a16="http://schemas.microsoft.com/office/drawing/2014/main" id="{04AFC269-12B5-D83C-184D-9A7F18A80854}"/>
              </a:ext>
            </a:extLst>
          </p:cNvPr>
          <p:cNvPicPr>
            <a:picLocks noChangeAspect="1"/>
          </p:cNvPicPr>
          <p:nvPr/>
        </p:nvPicPr>
        <p:blipFill>
          <a:blip r:embed="rId3"/>
          <a:stretch>
            <a:fillRect/>
          </a:stretch>
        </p:blipFill>
        <p:spPr>
          <a:xfrm>
            <a:off x="4018332" y="5773799"/>
            <a:ext cx="5760000" cy="3566159"/>
          </a:xfrm>
          <a:prstGeom prst="rect">
            <a:avLst/>
          </a:prstGeom>
          <a:ln>
            <a:noFill/>
          </a:ln>
        </p:spPr>
      </p:pic>
      <p:pic>
        <p:nvPicPr>
          <p:cNvPr id="53" name="그림 52">
            <a:extLst>
              <a:ext uri="{FF2B5EF4-FFF2-40B4-BE49-F238E27FC236}">
                <a16:creationId xmlns="" xmlns:a16="http://schemas.microsoft.com/office/drawing/2014/main" id="{3883A16A-5393-2280-4B68-96E665745A76}"/>
              </a:ext>
            </a:extLst>
          </p:cNvPr>
          <p:cNvPicPr>
            <a:picLocks noChangeAspect="1"/>
          </p:cNvPicPr>
          <p:nvPr/>
        </p:nvPicPr>
        <p:blipFill>
          <a:blip r:embed="rId4"/>
          <a:stretch>
            <a:fillRect/>
          </a:stretch>
        </p:blipFill>
        <p:spPr>
          <a:xfrm>
            <a:off x="4170906" y="5875234"/>
            <a:ext cx="1771650" cy="400050"/>
          </a:xfrm>
          <a:prstGeom prst="rect">
            <a:avLst/>
          </a:prstGeom>
        </p:spPr>
      </p:pic>
      <p:grpSp>
        <p:nvGrpSpPr>
          <p:cNvPr id="19" name="그룹 18"/>
          <p:cNvGrpSpPr/>
          <p:nvPr/>
        </p:nvGrpSpPr>
        <p:grpSpPr>
          <a:xfrm>
            <a:off x="3767400" y="5625721"/>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7" name="그룹 26"/>
          <p:cNvGrpSpPr/>
          <p:nvPr/>
        </p:nvGrpSpPr>
        <p:grpSpPr>
          <a:xfrm>
            <a:off x="5612338" y="8558357"/>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94166211"/>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43</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사용자에게 나의 비밀번호 변경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비밀번호 </a:t>
            </a:r>
            <a:r>
              <a:rPr lang="ko-KR" altLang="en-US" sz="2250" dirty="0">
                <a:solidFill>
                  <a:srgbClr val="151826"/>
                </a:solidFill>
                <a:latin typeface="Campton Light" panose="020B0004020102020203" pitchFamily="34" charset="0"/>
              </a:rPr>
              <a:t>변경 </a:t>
            </a:r>
            <a:r>
              <a:rPr lang="ko-KR" altLang="en-US" sz="2250" dirty="0" smtClean="0">
                <a:solidFill>
                  <a:srgbClr val="151826"/>
                </a:solidFill>
                <a:latin typeface="Campton Light" panose="020B0004020102020203" pitchFamily="34" charset="0"/>
              </a:rPr>
              <a:t>버튼 클릭 시 비밀번호 변경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이전 </a:t>
            </a:r>
            <a:r>
              <a:rPr lang="ko-KR" altLang="en-US" sz="2250" dirty="0" smtClean="0">
                <a:solidFill>
                  <a:srgbClr val="151826"/>
                </a:solidFill>
                <a:latin typeface="Campton Light" panose="020B0004020102020203" pitchFamily="34" charset="0"/>
              </a:rPr>
              <a:t>비밀번호 입력  </a:t>
            </a:r>
            <a:r>
              <a:rPr lang="en-US" altLang="ko-KR" sz="2250" dirty="0">
                <a:solidFill>
                  <a:srgbClr val="151826"/>
                </a:solidFill>
                <a:latin typeface="Campton Light" panose="020B0004020102020203" pitchFamily="34" charset="0"/>
              </a:rPr>
              <a:t>input </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변경할 비밀번호 입력 </a:t>
            </a:r>
            <a:r>
              <a:rPr lang="en-US" altLang="ko-KR" sz="2250" dirty="0" smtClean="0">
                <a:solidFill>
                  <a:srgbClr val="151826"/>
                </a:solidFill>
                <a:latin typeface="Campton Light" panose="020B0004020102020203" pitchFamily="34" charset="0"/>
              </a:rPr>
              <a:t>input</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변경할 비밀번호 확인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변경 버튼 클릭 시 비밀번호 변경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19" name="그림 18">
            <a:extLst>
              <a:ext uri="{FF2B5EF4-FFF2-40B4-BE49-F238E27FC236}">
                <a16:creationId xmlns="" xmlns:a16="http://schemas.microsoft.com/office/drawing/2014/main" id="{E7D17082-9402-1711-81EC-3B4B900809B9}"/>
              </a:ext>
            </a:extLst>
          </p:cNvPr>
          <p:cNvPicPr>
            <a:picLocks noChangeAspect="1"/>
          </p:cNvPicPr>
          <p:nvPr/>
        </p:nvPicPr>
        <p:blipFill>
          <a:blip r:embed="rId3"/>
          <a:stretch>
            <a:fillRect/>
          </a:stretch>
        </p:blipFill>
        <p:spPr>
          <a:xfrm>
            <a:off x="4202056" y="4930077"/>
            <a:ext cx="4467225" cy="5343525"/>
          </a:xfrm>
          <a:prstGeom prst="rect">
            <a:avLst/>
          </a:prstGeom>
          <a:ln>
            <a:noFill/>
          </a:ln>
        </p:spPr>
      </p:pic>
      <p:pic>
        <p:nvPicPr>
          <p:cNvPr id="45" name="그림 44">
            <a:extLst>
              <a:ext uri="{FF2B5EF4-FFF2-40B4-BE49-F238E27FC236}">
                <a16:creationId xmlns="" xmlns:a16="http://schemas.microsoft.com/office/drawing/2014/main" id="{05BABE02-FBA5-E91F-4049-E7B7FE2796E6}"/>
              </a:ext>
            </a:extLst>
          </p:cNvPr>
          <p:cNvPicPr>
            <a:picLocks noChangeAspect="1"/>
          </p:cNvPicPr>
          <p:nvPr/>
        </p:nvPicPr>
        <p:blipFill>
          <a:blip r:embed="rId4"/>
          <a:stretch>
            <a:fillRect/>
          </a:stretch>
        </p:blipFill>
        <p:spPr>
          <a:xfrm>
            <a:off x="10773079" y="9876350"/>
            <a:ext cx="4831280" cy="3319200"/>
          </a:xfrm>
          <a:prstGeom prst="rect">
            <a:avLst/>
          </a:prstGeom>
          <a:ln>
            <a:solidFill>
              <a:schemeClr val="tx1"/>
            </a:solidFill>
          </a:ln>
        </p:spPr>
      </p:pic>
      <p:sp>
        <p:nvSpPr>
          <p:cNvPr id="46" name="아래쪽 화살표 32">
            <a:extLst>
              <a:ext uri="{FF2B5EF4-FFF2-40B4-BE49-F238E27FC236}">
                <a16:creationId xmlns="" xmlns:a16="http://schemas.microsoft.com/office/drawing/2014/main" id="{B47C0FFF-05ED-D9CF-4F7A-1664D7BA25F3}"/>
              </a:ext>
            </a:extLst>
          </p:cNvPr>
          <p:cNvSpPr/>
          <p:nvPr/>
        </p:nvSpPr>
        <p:spPr>
          <a:xfrm rot="16200000">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8" name="그룹 27"/>
          <p:cNvGrpSpPr/>
          <p:nvPr/>
        </p:nvGrpSpPr>
        <p:grpSpPr>
          <a:xfrm>
            <a:off x="4083257" y="4755619"/>
            <a:ext cx="341194" cy="348916"/>
            <a:chOff x="5455736" y="7459833"/>
            <a:chExt cx="341194" cy="348916"/>
          </a:xfrm>
        </p:grpSpPr>
        <p:sp>
          <p:nvSpPr>
            <p:cNvPr id="40" name="타원 3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3" name="그룹 42"/>
          <p:cNvGrpSpPr/>
          <p:nvPr/>
        </p:nvGrpSpPr>
        <p:grpSpPr>
          <a:xfrm>
            <a:off x="4217002" y="6283987"/>
            <a:ext cx="341194" cy="348916"/>
            <a:chOff x="5455736" y="7459833"/>
            <a:chExt cx="341194" cy="348916"/>
          </a:xfrm>
        </p:grpSpPr>
        <p:sp>
          <p:nvSpPr>
            <p:cNvPr id="44" name="타원 4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7" name="TextBox 4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8" name="그룹 47"/>
          <p:cNvGrpSpPr/>
          <p:nvPr/>
        </p:nvGrpSpPr>
        <p:grpSpPr>
          <a:xfrm>
            <a:off x="4215176" y="7340049"/>
            <a:ext cx="341194" cy="348916"/>
            <a:chOff x="5455736" y="7459833"/>
            <a:chExt cx="341194" cy="348916"/>
          </a:xfrm>
        </p:grpSpPr>
        <p:sp>
          <p:nvSpPr>
            <p:cNvPr id="49" name="타원 4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0" name="TextBox 4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1" name="그룹 50"/>
          <p:cNvGrpSpPr/>
          <p:nvPr/>
        </p:nvGrpSpPr>
        <p:grpSpPr>
          <a:xfrm>
            <a:off x="4215176" y="8385311"/>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5" name="그룹 54"/>
          <p:cNvGrpSpPr/>
          <p:nvPr/>
        </p:nvGrpSpPr>
        <p:grpSpPr>
          <a:xfrm>
            <a:off x="7213541" y="9474364"/>
            <a:ext cx="341194" cy="348916"/>
            <a:chOff x="5455736" y="7459833"/>
            <a:chExt cx="341194" cy="348916"/>
          </a:xfrm>
        </p:grpSpPr>
        <p:sp>
          <p:nvSpPr>
            <p:cNvPr id="56" name="타원 5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7" name="TextBox 5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29628622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44</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사용자에게 내 정보 상세조회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조회 </a:t>
            </a:r>
            <a:r>
              <a:rPr lang="ko-KR" altLang="en-US" sz="2250" dirty="0">
                <a:solidFill>
                  <a:srgbClr val="151826"/>
                </a:solidFill>
                <a:latin typeface="Campton Light" panose="020B0004020102020203" pitchFamily="34" charset="0"/>
              </a:rPr>
              <a:t>버튼을 </a:t>
            </a:r>
            <a:r>
              <a:rPr lang="ko-KR" altLang="en-US" sz="2250" dirty="0" smtClean="0">
                <a:solidFill>
                  <a:srgbClr val="151826"/>
                </a:solidFill>
                <a:latin typeface="Campton Light" panose="020B0004020102020203" pitchFamily="34" charset="0"/>
              </a:rPr>
              <a:t>클릭 시 사용자 상세조회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이름</a:t>
            </a:r>
            <a:r>
              <a:rPr lang="en-US" altLang="ko-KR" sz="1400" dirty="0" smtClean="0">
                <a:solidFill>
                  <a:srgbClr val="151826"/>
                </a:solidFill>
                <a:latin typeface="Campton Light" panose="020B0004020102020203" pitchFamily="34" charset="0"/>
              </a:rPr>
              <a:t>, </a:t>
            </a:r>
            <a:r>
              <a:rPr lang="ko-KR" altLang="en-US" sz="1400" dirty="0" err="1" smtClean="0">
                <a:solidFill>
                  <a:srgbClr val="151826"/>
                </a:solidFill>
                <a:latin typeface="Campton Light" panose="020B0004020102020203" pitchFamily="34" charset="0"/>
              </a:rPr>
              <a:t>이메일</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권한 정보 출력</a:t>
            </a:r>
            <a:endParaRPr lang="en-US" altLang="ko-KR" sz="2250" dirty="0">
              <a:solidFill>
                <a:srgbClr val="151826"/>
              </a:solidFill>
              <a:latin typeface="Campton Light" panose="020B0004020102020203" pitchFamily="34" charset="0"/>
            </a:endParaRPr>
          </a:p>
        </p:txBody>
      </p:sp>
      <p:pic>
        <p:nvPicPr>
          <p:cNvPr id="19" name="그림 18">
            <a:extLst>
              <a:ext uri="{FF2B5EF4-FFF2-40B4-BE49-F238E27FC236}">
                <a16:creationId xmlns="" xmlns:a16="http://schemas.microsoft.com/office/drawing/2014/main" id="{02386A1D-AE20-5E4D-70C3-D77E9D2CE578}"/>
              </a:ext>
            </a:extLst>
          </p:cNvPr>
          <p:cNvPicPr>
            <a:picLocks noChangeAspect="1"/>
          </p:cNvPicPr>
          <p:nvPr/>
        </p:nvPicPr>
        <p:blipFill>
          <a:blip r:embed="rId3"/>
          <a:stretch>
            <a:fillRect/>
          </a:stretch>
        </p:blipFill>
        <p:spPr>
          <a:xfrm>
            <a:off x="3969394" y="6052694"/>
            <a:ext cx="5857875" cy="3105150"/>
          </a:xfrm>
          <a:prstGeom prst="rect">
            <a:avLst/>
          </a:prstGeom>
          <a:ln>
            <a:noFill/>
          </a:ln>
        </p:spPr>
      </p:pic>
      <p:pic>
        <p:nvPicPr>
          <p:cNvPr id="20" name="그림 19">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0441" t="35098" r="6994" b="59866"/>
          <a:stretch/>
        </p:blipFill>
        <p:spPr>
          <a:xfrm>
            <a:off x="13905773" y="2925269"/>
            <a:ext cx="448855" cy="469732"/>
          </a:xfrm>
          <a:prstGeom prst="rect">
            <a:avLst/>
          </a:prstGeom>
          <a:ln>
            <a:noFill/>
          </a:ln>
        </p:spPr>
      </p:pic>
      <p:grpSp>
        <p:nvGrpSpPr>
          <p:cNvPr id="14" name="그룹 13"/>
          <p:cNvGrpSpPr/>
          <p:nvPr/>
        </p:nvGrpSpPr>
        <p:grpSpPr>
          <a:xfrm>
            <a:off x="3808724" y="5804197"/>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560482202"/>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45</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사용자 등록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이름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err="1" smtClean="0">
                <a:solidFill>
                  <a:srgbClr val="151826"/>
                </a:solidFill>
                <a:latin typeface="Campton Light" panose="020B0004020102020203" pitchFamily="34" charset="0"/>
              </a:rPr>
              <a:t>이메일</a:t>
            </a:r>
            <a:r>
              <a:rPr lang="ko-KR" altLang="en-US" sz="2250" dirty="0" smtClean="0">
                <a:solidFill>
                  <a:srgbClr val="151826"/>
                </a:solidFill>
                <a:latin typeface="Campton Light" panose="020B0004020102020203" pitchFamily="34" charset="0"/>
              </a:rPr>
              <a:t> 입력 </a:t>
            </a:r>
            <a:r>
              <a:rPr lang="en-US" altLang="ko-KR" sz="2250" dirty="0" smtClean="0">
                <a:solidFill>
                  <a:srgbClr val="151826"/>
                </a:solidFill>
                <a:latin typeface="Campton Light" panose="020B0004020102020203" pitchFamily="34" charset="0"/>
              </a:rPr>
              <a:t>input</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부서명 선택 </a:t>
            </a:r>
            <a:r>
              <a:rPr lang="en-US" altLang="ko-KR" sz="2250" dirty="0" smtClean="0">
                <a:solidFill>
                  <a:srgbClr val="151826"/>
                </a:solidFill>
                <a:latin typeface="Campton Light" panose="020B0004020102020203" pitchFamily="34" charset="0"/>
              </a:rPr>
              <a:t>select </a:t>
            </a:r>
            <a:r>
              <a:rPr lang="ko-KR" altLang="en-US" sz="2250" dirty="0" smtClean="0">
                <a:solidFill>
                  <a:srgbClr val="151826"/>
                </a:solidFill>
                <a:latin typeface="Campton Light" panose="020B0004020102020203" pitchFamily="34" charset="0"/>
              </a:rPr>
              <a:t>박스</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공통코드의 부서 데이터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권한 선택 </a:t>
            </a:r>
            <a:r>
              <a:rPr lang="en-US" altLang="ko-KR" sz="2250" dirty="0">
                <a:solidFill>
                  <a:srgbClr val="151826"/>
                </a:solidFill>
                <a:latin typeface="Campton Light" panose="020B0004020102020203" pitchFamily="34" charset="0"/>
              </a:rPr>
              <a:t>select </a:t>
            </a:r>
            <a:r>
              <a:rPr lang="ko-KR" altLang="en-US" sz="2250" dirty="0" smtClean="0">
                <a:solidFill>
                  <a:srgbClr val="151826"/>
                </a:solidFill>
                <a:latin typeface="Campton Light" panose="020B0004020102020203" pitchFamily="34" charset="0"/>
              </a:rPr>
              <a:t>박스</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권한 테이블 데이터 출력</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자신보다 낮은 권한만 설정 가능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17" name="그림 16">
            <a:extLst>
              <a:ext uri="{FF2B5EF4-FFF2-40B4-BE49-F238E27FC236}">
                <a16:creationId xmlns="" xmlns:a16="http://schemas.microsoft.com/office/drawing/2014/main" id="{0B5C8D19-4C5D-72DE-5BEE-8257637A1314}"/>
              </a:ext>
            </a:extLst>
          </p:cNvPr>
          <p:cNvPicPr>
            <a:picLocks noChangeAspect="1"/>
          </p:cNvPicPr>
          <p:nvPr/>
        </p:nvPicPr>
        <p:blipFill>
          <a:blip r:embed="rId3"/>
          <a:stretch>
            <a:fillRect/>
          </a:stretch>
        </p:blipFill>
        <p:spPr>
          <a:xfrm>
            <a:off x="4138399" y="5554802"/>
            <a:ext cx="5536800" cy="3317597"/>
          </a:xfrm>
          <a:prstGeom prst="rect">
            <a:avLst/>
          </a:prstGeom>
          <a:ln>
            <a:noFill/>
          </a:ln>
        </p:spPr>
      </p:pic>
      <p:pic>
        <p:nvPicPr>
          <p:cNvPr id="43" name="그림 42">
            <a:extLst>
              <a:ext uri="{FF2B5EF4-FFF2-40B4-BE49-F238E27FC236}">
                <a16:creationId xmlns="" xmlns:a16="http://schemas.microsoft.com/office/drawing/2014/main" id="{C232FE8A-7799-79B3-60CD-F895EAA49036}"/>
              </a:ext>
            </a:extLst>
          </p:cNvPr>
          <p:cNvPicPr>
            <a:picLocks noChangeAspect="1"/>
          </p:cNvPicPr>
          <p:nvPr/>
        </p:nvPicPr>
        <p:blipFill>
          <a:blip r:embed="rId4"/>
          <a:stretch>
            <a:fillRect/>
          </a:stretch>
        </p:blipFill>
        <p:spPr>
          <a:xfrm>
            <a:off x="11726040" y="9634995"/>
            <a:ext cx="4778880" cy="3283200"/>
          </a:xfrm>
          <a:prstGeom prst="rect">
            <a:avLst/>
          </a:prstGeom>
          <a:ln>
            <a:solidFill>
              <a:schemeClr val="tx1"/>
            </a:solidFill>
          </a:ln>
        </p:spPr>
      </p:pic>
      <p:sp>
        <p:nvSpPr>
          <p:cNvPr id="44" name="아래쪽 화살표 32">
            <a:extLst>
              <a:ext uri="{FF2B5EF4-FFF2-40B4-BE49-F238E27FC236}">
                <a16:creationId xmlns="" xmlns:a16="http://schemas.microsoft.com/office/drawing/2014/main" id="{A081DC73-0265-2AAC-BC71-E4FB4D3C1AE4}"/>
              </a:ext>
            </a:extLst>
          </p:cNvPr>
          <p:cNvSpPr/>
          <p:nvPr/>
        </p:nvSpPr>
        <p:spPr>
          <a:xfrm rot="18558422">
            <a:off x="10217277" y="8699660"/>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40" name="그룹 39"/>
          <p:cNvGrpSpPr/>
          <p:nvPr/>
        </p:nvGrpSpPr>
        <p:grpSpPr>
          <a:xfrm>
            <a:off x="4049444" y="5380724"/>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8" name="그룹 47"/>
          <p:cNvGrpSpPr/>
          <p:nvPr/>
        </p:nvGrpSpPr>
        <p:grpSpPr>
          <a:xfrm>
            <a:off x="5698306" y="6342196"/>
            <a:ext cx="341194" cy="348916"/>
            <a:chOff x="5455736" y="7459833"/>
            <a:chExt cx="341194" cy="348916"/>
          </a:xfrm>
        </p:grpSpPr>
        <p:sp>
          <p:nvSpPr>
            <p:cNvPr id="49" name="타원 4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0" name="TextBox 4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1" name="그룹 50"/>
          <p:cNvGrpSpPr/>
          <p:nvPr/>
        </p:nvGrpSpPr>
        <p:grpSpPr>
          <a:xfrm>
            <a:off x="5698306" y="6803880"/>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5" name="그룹 54"/>
          <p:cNvGrpSpPr/>
          <p:nvPr/>
        </p:nvGrpSpPr>
        <p:grpSpPr>
          <a:xfrm>
            <a:off x="5698306" y="7256353"/>
            <a:ext cx="341194" cy="348916"/>
            <a:chOff x="5455736" y="7459833"/>
            <a:chExt cx="341194" cy="348916"/>
          </a:xfrm>
        </p:grpSpPr>
        <p:sp>
          <p:nvSpPr>
            <p:cNvPr id="56" name="타원 5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7" name="TextBox 5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8" name="그룹 57"/>
          <p:cNvGrpSpPr/>
          <p:nvPr/>
        </p:nvGrpSpPr>
        <p:grpSpPr>
          <a:xfrm>
            <a:off x="5698306" y="7729119"/>
            <a:ext cx="341194" cy="348916"/>
            <a:chOff x="5455736" y="7459833"/>
            <a:chExt cx="341194" cy="348916"/>
          </a:xfrm>
        </p:grpSpPr>
        <p:sp>
          <p:nvSpPr>
            <p:cNvPr id="59" name="타원 5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0" name="TextBox 5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1" name="그룹 60"/>
          <p:cNvGrpSpPr/>
          <p:nvPr/>
        </p:nvGrpSpPr>
        <p:grpSpPr>
          <a:xfrm>
            <a:off x="8557261" y="8215288"/>
            <a:ext cx="341194" cy="348916"/>
            <a:chOff x="5455736" y="7459833"/>
            <a:chExt cx="341194" cy="348916"/>
          </a:xfrm>
        </p:grpSpPr>
        <p:sp>
          <p:nvSpPr>
            <p:cNvPr id="62" name="타원 6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3" name="TextBox 6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06667024"/>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46</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     수정 버튼 클릭 시 사용자 수정 팝업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권한만 수정 가능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버튼 클릭 시 수정 완료 팝업 출력</a:t>
            </a:r>
            <a:endParaRPr lang="en-US" altLang="ko-KR" sz="2250" dirty="0">
              <a:solidFill>
                <a:srgbClr val="151826"/>
              </a:solidFill>
              <a:latin typeface="Campton Light" panose="020B0004020102020203" pitchFamily="34" charset="0"/>
            </a:endParaRPr>
          </a:p>
        </p:txBody>
      </p:sp>
      <p:pic>
        <p:nvPicPr>
          <p:cNvPr id="21" name="그림 20">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2988" t="35098" r="4626" b="59866"/>
          <a:stretch/>
        </p:blipFill>
        <p:spPr>
          <a:xfrm>
            <a:off x="14002975" y="2913049"/>
            <a:ext cx="438573" cy="493395"/>
          </a:xfrm>
          <a:prstGeom prst="rect">
            <a:avLst/>
          </a:prstGeom>
          <a:ln>
            <a:noFill/>
          </a:ln>
        </p:spPr>
      </p:pic>
      <p:pic>
        <p:nvPicPr>
          <p:cNvPr id="40" name="그림 39">
            <a:extLst>
              <a:ext uri="{FF2B5EF4-FFF2-40B4-BE49-F238E27FC236}">
                <a16:creationId xmlns="" xmlns:a16="http://schemas.microsoft.com/office/drawing/2014/main" id="{00F1D987-474D-BC51-5307-9121102FEAA4}"/>
              </a:ext>
            </a:extLst>
          </p:cNvPr>
          <p:cNvPicPr>
            <a:picLocks noChangeAspect="1"/>
          </p:cNvPicPr>
          <p:nvPr/>
        </p:nvPicPr>
        <p:blipFill>
          <a:blip r:embed="rId3"/>
          <a:stretch>
            <a:fillRect/>
          </a:stretch>
        </p:blipFill>
        <p:spPr>
          <a:xfrm>
            <a:off x="11436093" y="9515895"/>
            <a:ext cx="4844269" cy="3283200"/>
          </a:xfrm>
          <a:prstGeom prst="rect">
            <a:avLst/>
          </a:prstGeom>
          <a:ln>
            <a:solidFill>
              <a:schemeClr val="tx1"/>
            </a:solidFill>
          </a:ln>
        </p:spPr>
      </p:pic>
      <p:sp>
        <p:nvSpPr>
          <p:cNvPr id="41" name="아래쪽 화살표 32">
            <a:extLst>
              <a:ext uri="{FF2B5EF4-FFF2-40B4-BE49-F238E27FC236}">
                <a16:creationId xmlns="" xmlns:a16="http://schemas.microsoft.com/office/drawing/2014/main" id="{ECB0DF76-698C-5DA9-5DD7-0400E12EECB1}"/>
              </a:ext>
            </a:extLst>
          </p:cNvPr>
          <p:cNvSpPr/>
          <p:nvPr/>
        </p:nvSpPr>
        <p:spPr>
          <a:xfrm rot="18229618">
            <a:off x="10091685" y="939148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2" name="그림 41">
            <a:extLst>
              <a:ext uri="{FF2B5EF4-FFF2-40B4-BE49-F238E27FC236}">
                <a16:creationId xmlns="" xmlns:a16="http://schemas.microsoft.com/office/drawing/2014/main" id="{29F6B797-BBC0-61A2-48A9-875E58B9C8F4}"/>
              </a:ext>
            </a:extLst>
          </p:cNvPr>
          <p:cNvPicPr>
            <a:picLocks noChangeAspect="1"/>
          </p:cNvPicPr>
          <p:nvPr/>
        </p:nvPicPr>
        <p:blipFill>
          <a:blip r:embed="rId4"/>
          <a:stretch>
            <a:fillRect/>
          </a:stretch>
        </p:blipFill>
        <p:spPr>
          <a:xfrm>
            <a:off x="4139924" y="5965375"/>
            <a:ext cx="5516815" cy="3279787"/>
          </a:xfrm>
          <a:prstGeom prst="rect">
            <a:avLst/>
          </a:prstGeom>
          <a:ln>
            <a:noFill/>
          </a:ln>
        </p:spPr>
      </p:pic>
      <p:grpSp>
        <p:nvGrpSpPr>
          <p:cNvPr id="19" name="그룹 18"/>
          <p:cNvGrpSpPr/>
          <p:nvPr/>
        </p:nvGrpSpPr>
        <p:grpSpPr>
          <a:xfrm>
            <a:off x="3986057" y="5789325"/>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8619852" y="8587053"/>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89979609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사용자 삭제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     삭제</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버튼 클릭 시 사용자 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27" name="그림 26">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5393" t="35098" r="2221" b="59866"/>
          <a:stretch/>
        </p:blipFill>
        <p:spPr>
          <a:xfrm>
            <a:off x="13997894" y="2861101"/>
            <a:ext cx="462280" cy="520065"/>
          </a:xfrm>
          <a:prstGeom prst="rect">
            <a:avLst/>
          </a:prstGeom>
          <a:ln>
            <a:noFill/>
          </a:ln>
        </p:spPr>
      </p:pic>
      <p:pic>
        <p:nvPicPr>
          <p:cNvPr id="20" name="그림 19"/>
          <p:cNvPicPr>
            <a:picLocks noChangeAspect="1"/>
          </p:cNvPicPr>
          <p:nvPr/>
        </p:nvPicPr>
        <p:blipFill>
          <a:blip r:embed="rId3"/>
          <a:stretch>
            <a:fillRect/>
          </a:stretch>
        </p:blipFill>
        <p:spPr>
          <a:xfrm>
            <a:off x="4416703" y="5938000"/>
            <a:ext cx="4963257" cy="3334537"/>
          </a:xfrm>
          <a:prstGeom prst="rect">
            <a:avLst/>
          </a:prstGeom>
          <a:ln>
            <a:noFill/>
          </a:ln>
        </p:spPr>
      </p:pic>
      <p:sp>
        <p:nvSpPr>
          <p:cNvPr id="22" name="아래쪽 화살표 21"/>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26" name="그림 25">
            <a:extLst>
              <a:ext uri="{FF2B5EF4-FFF2-40B4-BE49-F238E27FC236}">
                <a16:creationId xmlns="" xmlns:a16="http://schemas.microsoft.com/office/drawing/2014/main" id="{D837D486-93E4-9C84-2DC0-7EC2CDF9D511}"/>
              </a:ext>
            </a:extLst>
          </p:cNvPr>
          <p:cNvPicPr>
            <a:picLocks noChangeAspect="1"/>
          </p:cNvPicPr>
          <p:nvPr/>
        </p:nvPicPr>
        <p:blipFill>
          <a:blip r:embed="rId4"/>
          <a:stretch>
            <a:fillRect/>
          </a:stretch>
        </p:blipFill>
        <p:spPr>
          <a:xfrm>
            <a:off x="11820772" y="9272537"/>
            <a:ext cx="4784440" cy="3283200"/>
          </a:xfrm>
          <a:prstGeom prst="rect">
            <a:avLst/>
          </a:prstGeom>
          <a:ln>
            <a:solidFill>
              <a:schemeClr val="tx1"/>
            </a:solidFill>
          </a:ln>
        </p:spPr>
      </p:pic>
      <p:grpSp>
        <p:nvGrpSpPr>
          <p:cNvPr id="18" name="그룹 17"/>
          <p:cNvGrpSpPr/>
          <p:nvPr/>
        </p:nvGrpSpPr>
        <p:grpSpPr>
          <a:xfrm>
            <a:off x="4256033" y="5763542"/>
            <a:ext cx="341194" cy="348916"/>
            <a:chOff x="5455736" y="7459833"/>
            <a:chExt cx="341194" cy="348916"/>
          </a:xfrm>
        </p:grpSpPr>
        <p:sp>
          <p:nvSpPr>
            <p:cNvPr id="19" name="타원 1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7767738" y="8523240"/>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8643309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smtClean="0">
                <a:solidFill>
                  <a:schemeClr val="bg1"/>
                </a:solidFill>
                <a:latin typeface="Campton Medium" panose="020B0004020102020203" pitchFamily="34" charset="0"/>
                <a:ea typeface="NanumSquare" panose="020B0600000101010101" pitchFamily="34" charset="-127"/>
              </a:rPr>
              <a:t>07</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시스템 관리 </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공통코드 관리</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36465344"/>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목록을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보여주며 </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공통코드 와 공통코드 그룹을 </a:t>
            </a:r>
            <a:r>
              <a:rPr lang="en-US" altLang="ko-KR" sz="2250" dirty="0" smtClean="0">
                <a:solidFill>
                  <a:srgbClr val="151826"/>
                </a:solidFill>
                <a:latin typeface="Campton Light" panose="020B0004020102020203" pitchFamily="34" charset="0"/>
              </a:rPr>
              <a:t>tab</a:t>
            </a:r>
            <a:r>
              <a:rPr lang="ko-KR" altLang="en-US" sz="2250" dirty="0" smtClean="0">
                <a:solidFill>
                  <a:srgbClr val="151826"/>
                </a:solidFill>
                <a:latin typeface="Campton Light" panose="020B0004020102020203" pitchFamily="34" charset="0"/>
              </a:rPr>
              <a:t>으로 분류하여 관리</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공통코드 관리 </a:t>
            </a:r>
            <a:r>
              <a:rPr lang="ko-KR" altLang="en-US" sz="2250" dirty="0">
                <a:solidFill>
                  <a:srgbClr val="151826"/>
                </a:solidFill>
                <a:latin typeface="Campton Light" panose="020B0004020102020203" pitchFamily="34" charset="0"/>
              </a:rPr>
              <a:t>화면에 </a:t>
            </a:r>
            <a:r>
              <a:rPr lang="ko-KR" altLang="en-US" sz="2250" dirty="0" smtClean="0">
                <a:solidFill>
                  <a:srgbClr val="151826"/>
                </a:solidFill>
                <a:latin typeface="Campton Light" panose="020B0004020102020203" pitchFamily="34" charset="0"/>
              </a:rPr>
              <a:t>공통코드 </a:t>
            </a:r>
            <a:r>
              <a:rPr lang="ko-KR" altLang="en-US" sz="2250" dirty="0">
                <a:solidFill>
                  <a:srgbClr val="151826"/>
                </a:solidFill>
                <a:latin typeface="Campton Light" panose="020B0004020102020203" pitchFamily="34" charset="0"/>
              </a:rPr>
              <a:t>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a:t>
            </a:r>
            <a:r>
              <a:rPr lang="ko-KR" altLang="en-US" sz="2250" dirty="0" smtClean="0">
                <a:solidFill>
                  <a:srgbClr val="151826"/>
                </a:solidFill>
                <a:latin typeface="Campton Light" panose="020B0004020102020203" pitchFamily="34" charset="0"/>
              </a:rPr>
              <a:t>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 그룹</a:t>
            </a:r>
            <a:r>
              <a:rPr lang="en-US" altLang="ko-KR" sz="1400" dirty="0" smtClean="0">
                <a:solidFill>
                  <a:srgbClr val="151826"/>
                </a:solidFill>
                <a:latin typeface="Campton Light" panose="020B0004020102020203" pitchFamily="34" charset="0"/>
              </a:rPr>
              <a:t>ID, </a:t>
            </a:r>
            <a:r>
              <a:rPr lang="ko-KR" altLang="en-US" sz="1400" dirty="0" smtClean="0">
                <a:solidFill>
                  <a:srgbClr val="151826"/>
                </a:solidFill>
                <a:latin typeface="Campton Light" panose="020B0004020102020203" pitchFamily="34" charset="0"/>
              </a:rPr>
              <a:t>공통코드 그룹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상위 공통코드 명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서브시스템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10" name="그룹 9"/>
          <p:cNvGrpSpPr/>
          <p:nvPr/>
        </p:nvGrpSpPr>
        <p:grpSpPr>
          <a:xfrm>
            <a:off x="3037934" y="3716655"/>
            <a:ext cx="341194" cy="348916"/>
            <a:chOff x="5455736" y="7459833"/>
            <a:chExt cx="341194" cy="348916"/>
          </a:xfrm>
        </p:grpSpPr>
        <p:sp>
          <p:nvSpPr>
            <p:cNvPr id="11" name="타원 1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2" name="TextBox 1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3" name="그룹 12"/>
          <p:cNvGrpSpPr/>
          <p:nvPr/>
        </p:nvGrpSpPr>
        <p:grpSpPr>
          <a:xfrm>
            <a:off x="2888168" y="5768411"/>
            <a:ext cx="341194" cy="348916"/>
            <a:chOff x="5455736" y="7459833"/>
            <a:chExt cx="341194" cy="348916"/>
          </a:xfrm>
        </p:grpSpPr>
        <p:sp>
          <p:nvSpPr>
            <p:cNvPr id="14" name="타원 1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5" name="TextBox 1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68866822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a:extLst>
              <a:ext uri="{FF2B5EF4-FFF2-40B4-BE49-F238E27FC236}">
                <a16:creationId xmlns="" xmlns:a16="http://schemas.microsoft.com/office/drawing/2014/main" id="{6C3B08C1-1F92-9D11-56E6-DD724A5B9636}"/>
              </a:ext>
            </a:extLst>
          </p:cNvPr>
          <p:cNvPicPr>
            <a:picLocks noChangeAspect="1"/>
          </p:cNvPicPr>
          <p:nvPr/>
        </p:nvPicPr>
        <p:blipFill rotWithShape="1">
          <a:blip r:embed="rId2"/>
          <a:srcRect t="-98" r="29884" b="1"/>
          <a:stretch/>
        </p:blipFill>
        <p:spPr>
          <a:xfrm>
            <a:off x="538480" y="3048000"/>
            <a:ext cx="12758748" cy="9360000"/>
          </a:xfrm>
          <a:prstGeom prst="rect">
            <a:avLst/>
          </a:prstGeom>
          <a:ln>
            <a:solidFill>
              <a:schemeClr val="tx1"/>
            </a:solidFill>
          </a:ln>
        </p:spPr>
      </p:pic>
      <p:sp>
        <p:nvSpPr>
          <p:cNvPr id="34" name="직사각형 33"/>
          <p:cNvSpPr/>
          <p:nvPr/>
        </p:nvSpPr>
        <p:spPr>
          <a:xfrm>
            <a:off x="523519" y="3048000"/>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5</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로그인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로그인 화면에서 비밀번호를 초기화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할 수 있는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64000" y="3240000"/>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비밀번호 초기화 버튼 클릭 시 비밀번호 초기화 팝업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err="1" smtClean="0">
                <a:solidFill>
                  <a:srgbClr val="151826"/>
                </a:solidFill>
                <a:latin typeface="Campton Light" panose="020B0004020102020203" pitchFamily="34" charset="0"/>
              </a:rPr>
              <a:t>이메일</a:t>
            </a:r>
            <a:r>
              <a:rPr lang="ko-KR" altLang="en-US" sz="2250" dirty="0" smtClean="0">
                <a:solidFill>
                  <a:srgbClr val="151826"/>
                </a:solidFill>
                <a:latin typeface="Campton Light" panose="020B0004020102020203" pitchFamily="34" charset="0"/>
              </a:rPr>
              <a:t> 입력 </a:t>
            </a:r>
            <a:r>
              <a:rPr lang="en-US" altLang="ko-KR" sz="2250" dirty="0" smtClean="0">
                <a:solidFill>
                  <a:srgbClr val="151826"/>
                </a:solidFill>
                <a:latin typeface="Campton Light" panose="020B0004020102020203" pitchFamily="34" charset="0"/>
              </a:rPr>
              <a:t>input </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발송 버튼 클릭 시 일치하는 사용자 정보가 존재하지 않을 경우 </a:t>
            </a:r>
            <a:r>
              <a:rPr lang="en-US" altLang="ko-KR" sz="2250" dirty="0" smtClean="0">
                <a:solidFill>
                  <a:srgbClr val="151826"/>
                </a:solidFill>
                <a:latin typeface="Campton Light" panose="020B0004020102020203" pitchFamily="34" charset="0"/>
              </a:rPr>
              <a:t>“e-mail</a:t>
            </a:r>
            <a:r>
              <a:rPr lang="ko-KR" altLang="en-US" sz="2250" dirty="0">
                <a:solidFill>
                  <a:srgbClr val="151826"/>
                </a:solidFill>
                <a:latin typeface="Campton Light" panose="020B0004020102020203" pitchFamily="34" charset="0"/>
              </a:rPr>
              <a:t>이 존재하지 않습니다</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경고 문구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발송 버튼 클릭 시 메일 발송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30" name="그림 29">
            <a:extLst>
              <a:ext uri="{FF2B5EF4-FFF2-40B4-BE49-F238E27FC236}">
                <a16:creationId xmlns="" xmlns:a16="http://schemas.microsoft.com/office/drawing/2014/main" id="{A3D191B6-DCA8-3A60-04D6-D8F30E5F232F}"/>
              </a:ext>
            </a:extLst>
          </p:cNvPr>
          <p:cNvPicPr>
            <a:picLocks noChangeAspect="1"/>
          </p:cNvPicPr>
          <p:nvPr/>
        </p:nvPicPr>
        <p:blipFill>
          <a:blip r:embed="rId3"/>
          <a:stretch>
            <a:fillRect/>
          </a:stretch>
        </p:blipFill>
        <p:spPr>
          <a:xfrm>
            <a:off x="4241354" y="6060777"/>
            <a:ext cx="5352999" cy="3334446"/>
          </a:xfrm>
          <a:prstGeom prst="rect">
            <a:avLst/>
          </a:prstGeom>
          <a:ln>
            <a:noFill/>
          </a:ln>
        </p:spPr>
      </p:pic>
      <p:grpSp>
        <p:nvGrpSpPr>
          <p:cNvPr id="16" name="그룹 15">
            <a:extLst>
              <a:ext uri="{FF2B5EF4-FFF2-40B4-BE49-F238E27FC236}">
                <a16:creationId xmlns="" xmlns:a16="http://schemas.microsoft.com/office/drawing/2014/main" id="{C9621864-A399-FC6A-3BF2-92583CE8FA79}"/>
              </a:ext>
            </a:extLst>
          </p:cNvPr>
          <p:cNvGrpSpPr/>
          <p:nvPr/>
        </p:nvGrpSpPr>
        <p:grpSpPr>
          <a:xfrm>
            <a:off x="4057439" y="5950281"/>
            <a:ext cx="323740" cy="348808"/>
            <a:chOff x="5455736" y="7386482"/>
            <a:chExt cx="341194" cy="503333"/>
          </a:xfrm>
        </p:grpSpPr>
        <p:sp>
          <p:nvSpPr>
            <p:cNvPr id="17" name="타원 16">
              <a:extLst>
                <a:ext uri="{FF2B5EF4-FFF2-40B4-BE49-F238E27FC236}">
                  <a16:creationId xmlns="" xmlns:a16="http://schemas.microsoft.com/office/drawing/2014/main" id="{534D56A6-08E1-5B1D-59E7-E8A815EA0981}"/>
                </a:ext>
              </a:extLst>
            </p:cNvPr>
            <p:cNvSpPr/>
            <p:nvPr/>
          </p:nvSpPr>
          <p:spPr>
            <a:xfrm>
              <a:off x="5455736" y="7386482"/>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a:extLst>
              <a:ext uri="{FF2B5EF4-FFF2-40B4-BE49-F238E27FC236}">
                <a16:creationId xmlns="" xmlns:a16="http://schemas.microsoft.com/office/drawing/2014/main" id="{C9621864-A399-FC6A-3BF2-92583CE8FA79}"/>
              </a:ext>
            </a:extLst>
          </p:cNvPr>
          <p:cNvGrpSpPr/>
          <p:nvPr/>
        </p:nvGrpSpPr>
        <p:grpSpPr>
          <a:xfrm>
            <a:off x="4244404" y="7738421"/>
            <a:ext cx="326792" cy="298426"/>
            <a:chOff x="5455736" y="7386482"/>
            <a:chExt cx="341194" cy="503333"/>
          </a:xfrm>
        </p:grpSpPr>
        <p:sp>
          <p:nvSpPr>
            <p:cNvPr id="20" name="타원 19">
              <a:extLst>
                <a:ext uri="{FF2B5EF4-FFF2-40B4-BE49-F238E27FC236}">
                  <a16:creationId xmlns="" xmlns:a16="http://schemas.microsoft.com/office/drawing/2014/main" id="{534D56A6-08E1-5B1D-59E7-E8A815EA0981}"/>
                </a:ext>
              </a:extLst>
            </p:cNvPr>
            <p:cNvSpPr/>
            <p:nvPr/>
          </p:nvSpPr>
          <p:spPr>
            <a:xfrm>
              <a:off x="5455736" y="7386482"/>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a:extLst>
              <a:ext uri="{FF2B5EF4-FFF2-40B4-BE49-F238E27FC236}">
                <a16:creationId xmlns="" xmlns:a16="http://schemas.microsoft.com/office/drawing/2014/main" id="{C9621864-A399-FC6A-3BF2-92583CE8FA79}"/>
              </a:ext>
            </a:extLst>
          </p:cNvPr>
          <p:cNvGrpSpPr/>
          <p:nvPr/>
        </p:nvGrpSpPr>
        <p:grpSpPr>
          <a:xfrm>
            <a:off x="4244404" y="8275745"/>
            <a:ext cx="323740" cy="323210"/>
            <a:chOff x="5455737" y="7386480"/>
            <a:chExt cx="341194" cy="503333"/>
          </a:xfrm>
        </p:grpSpPr>
        <p:sp>
          <p:nvSpPr>
            <p:cNvPr id="26" name="타원 25">
              <a:extLst>
                <a:ext uri="{FF2B5EF4-FFF2-40B4-BE49-F238E27FC236}">
                  <a16:creationId xmlns="" xmlns:a16="http://schemas.microsoft.com/office/drawing/2014/main" id="{534D56A6-08E1-5B1D-59E7-E8A815EA0981}"/>
                </a:ext>
              </a:extLst>
            </p:cNvPr>
            <p:cNvSpPr/>
            <p:nvPr/>
          </p:nvSpPr>
          <p:spPr>
            <a:xfrm>
              <a:off x="5455737" y="7386480"/>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35" name="그림 34">
            <a:extLst>
              <a:ext uri="{FF2B5EF4-FFF2-40B4-BE49-F238E27FC236}">
                <a16:creationId xmlns="" xmlns:a16="http://schemas.microsoft.com/office/drawing/2014/main" id="{88D429E1-7749-4AF3-4CD8-9E586906E760}"/>
              </a:ext>
            </a:extLst>
          </p:cNvPr>
          <p:cNvPicPr>
            <a:picLocks noChangeAspect="1"/>
          </p:cNvPicPr>
          <p:nvPr/>
        </p:nvPicPr>
        <p:blipFill>
          <a:blip r:embed="rId4"/>
          <a:stretch>
            <a:fillRect/>
          </a:stretch>
        </p:blipFill>
        <p:spPr>
          <a:xfrm>
            <a:off x="11927677" y="9294181"/>
            <a:ext cx="5339756" cy="3283200"/>
          </a:xfrm>
          <a:prstGeom prst="rect">
            <a:avLst/>
          </a:prstGeom>
          <a:ln>
            <a:solidFill>
              <a:schemeClr val="tx1"/>
            </a:solidFill>
          </a:ln>
        </p:spPr>
      </p:pic>
      <p:sp>
        <p:nvSpPr>
          <p:cNvPr id="36" name="아래쪽 화살표 32">
            <a:extLst>
              <a:ext uri="{FF2B5EF4-FFF2-40B4-BE49-F238E27FC236}">
                <a16:creationId xmlns="" xmlns:a16="http://schemas.microsoft.com/office/drawing/2014/main" id="{65226FAD-6608-25B4-AE49-C8D8DB6E1D6F}"/>
              </a:ext>
            </a:extLst>
          </p:cNvPr>
          <p:cNvSpPr/>
          <p:nvPr/>
        </p:nvSpPr>
        <p:spPr>
          <a:xfrm rot="17026138">
            <a:off x="10310694" y="8941974"/>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37" name="그룹 36">
            <a:extLst>
              <a:ext uri="{FF2B5EF4-FFF2-40B4-BE49-F238E27FC236}">
                <a16:creationId xmlns="" xmlns:a16="http://schemas.microsoft.com/office/drawing/2014/main" id="{C9621864-A399-FC6A-3BF2-92583CE8FA79}"/>
              </a:ext>
            </a:extLst>
          </p:cNvPr>
          <p:cNvGrpSpPr/>
          <p:nvPr/>
        </p:nvGrpSpPr>
        <p:grpSpPr>
          <a:xfrm>
            <a:off x="7767398" y="8551655"/>
            <a:ext cx="323740" cy="348804"/>
            <a:chOff x="5455737" y="7386480"/>
            <a:chExt cx="341194" cy="503333"/>
          </a:xfrm>
        </p:grpSpPr>
        <p:sp>
          <p:nvSpPr>
            <p:cNvPr id="38" name="타원 37">
              <a:extLst>
                <a:ext uri="{FF2B5EF4-FFF2-40B4-BE49-F238E27FC236}">
                  <a16:creationId xmlns="" xmlns:a16="http://schemas.microsoft.com/office/drawing/2014/main" id="{534D56A6-08E1-5B1D-59E7-E8A815EA0981}"/>
                </a:ext>
              </a:extLst>
            </p:cNvPr>
            <p:cNvSpPr/>
            <p:nvPr/>
          </p:nvSpPr>
          <p:spPr>
            <a:xfrm>
              <a:off x="5455737" y="7386480"/>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64929055"/>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상세 조회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조회 버튼</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클릭 시 공통코드 상세 조회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그룹 </a:t>
            </a:r>
            <a:r>
              <a:rPr lang="en-US" altLang="ko-KR" sz="1400" dirty="0" smtClean="0">
                <a:solidFill>
                  <a:srgbClr val="151826"/>
                </a:solidFill>
                <a:latin typeface="Campton Light" panose="020B0004020102020203" pitchFamily="34" charset="0"/>
              </a:rPr>
              <a:t>id, </a:t>
            </a:r>
            <a:r>
              <a:rPr lang="ko-KR" altLang="en-US" sz="1400" dirty="0" smtClean="0">
                <a:solidFill>
                  <a:srgbClr val="151826"/>
                </a:solidFill>
                <a:latin typeface="Campton Light" panose="020B0004020102020203" pitchFamily="34" charset="0"/>
              </a:rPr>
              <a:t>그룹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상위공통코드 명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서브시스템 정보 출력</a:t>
            </a:r>
            <a:endParaRPr lang="ko-KR" altLang="en-US" sz="1400" dirty="0">
              <a:solidFill>
                <a:srgbClr val="151826"/>
              </a:solidFill>
              <a:latin typeface="Campton Light" panose="020B0004020102020203" pitchFamily="34" charset="0"/>
            </a:endParaRPr>
          </a:p>
        </p:txBody>
      </p:sp>
      <p:pic>
        <p:nvPicPr>
          <p:cNvPr id="25" name="그림 24">
            <a:extLst>
              <a:ext uri="{FF2B5EF4-FFF2-40B4-BE49-F238E27FC236}">
                <a16:creationId xmlns:a16="http://schemas.microsoft.com/office/drawing/2014/main" xmlns="" id="{AF2AE2A6-8103-EC48-9B38-23C78716C81F}"/>
              </a:ext>
            </a:extLst>
          </p:cNvPr>
          <p:cNvPicPr>
            <a:picLocks noChangeAspect="1"/>
          </p:cNvPicPr>
          <p:nvPr/>
        </p:nvPicPr>
        <p:blipFill rotWithShape="1">
          <a:blip r:embed="rId2"/>
          <a:srcRect l="90441" t="35098" r="6994" b="59866"/>
          <a:stretch/>
        </p:blipFill>
        <p:spPr>
          <a:xfrm>
            <a:off x="13905773" y="2925269"/>
            <a:ext cx="448855" cy="469732"/>
          </a:xfrm>
          <a:prstGeom prst="rect">
            <a:avLst/>
          </a:prstGeom>
          <a:ln>
            <a:noFill/>
          </a:ln>
        </p:spPr>
      </p:pic>
      <p:grpSp>
        <p:nvGrpSpPr>
          <p:cNvPr id="3" name="그룹 2"/>
          <p:cNvGrpSpPr/>
          <p:nvPr/>
        </p:nvGrpSpPr>
        <p:grpSpPr>
          <a:xfrm>
            <a:off x="536656" y="2925269"/>
            <a:ext cx="12820980" cy="9364482"/>
            <a:chOff x="536656" y="2925269"/>
            <a:chExt cx="12820980" cy="9364482"/>
          </a:xfrm>
        </p:grpSpPr>
        <p:pic>
          <p:nvPicPr>
            <p:cNvPr id="16" name="그림 15"/>
            <p:cNvPicPr preferRelativeResize="0">
              <a:picLocks/>
            </p:cNvPicPr>
            <p:nvPr/>
          </p:nvPicPr>
          <p:blipFill rotWithShape="1">
            <a:blip r:embed="rId3"/>
            <a:srcRect l="563" r="504" b="618"/>
            <a:stretch/>
          </p:blipFill>
          <p:spPr>
            <a:xfrm>
              <a:off x="541636" y="2944151"/>
              <a:ext cx="12816000" cy="9345600"/>
            </a:xfrm>
            <a:prstGeom prst="rect">
              <a:avLst/>
            </a:prstGeom>
            <a:ln w="12700">
              <a:solidFill>
                <a:schemeClr val="tx1"/>
              </a:solidFill>
            </a:ln>
          </p:spPr>
        </p:pic>
        <p:sp>
          <p:nvSpPr>
            <p:cNvPr id="17" name="직사각형 16"/>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pic>
        <p:nvPicPr>
          <p:cNvPr id="7" name="그림 6"/>
          <p:cNvPicPr>
            <a:picLocks noChangeAspect="1"/>
          </p:cNvPicPr>
          <p:nvPr/>
        </p:nvPicPr>
        <p:blipFill rotWithShape="1">
          <a:blip r:embed="rId4"/>
          <a:srcRect l="301" r="301" b="501"/>
          <a:stretch/>
        </p:blipFill>
        <p:spPr>
          <a:xfrm>
            <a:off x="3541738" y="6188425"/>
            <a:ext cx="6807201" cy="2833688"/>
          </a:xfrm>
          <a:prstGeom prst="roundRect">
            <a:avLst>
              <a:gd name="adj" fmla="val 2325"/>
            </a:avLst>
          </a:prstGeom>
        </p:spPr>
      </p:pic>
      <p:grpSp>
        <p:nvGrpSpPr>
          <p:cNvPr id="23" name="그룹 22"/>
          <p:cNvGrpSpPr/>
          <p:nvPr/>
        </p:nvGrpSpPr>
        <p:grpSpPr>
          <a:xfrm>
            <a:off x="3359175" y="6099733"/>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656714529"/>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p:cNvGrpSpPr/>
          <p:nvPr/>
        </p:nvGrpSpPr>
        <p:grpSpPr>
          <a:xfrm>
            <a:off x="536656" y="2925269"/>
            <a:ext cx="12820980" cy="9364482"/>
            <a:chOff x="536656" y="2925269"/>
            <a:chExt cx="12820980" cy="9364482"/>
          </a:xfrm>
        </p:grpSpPr>
        <p:pic>
          <p:nvPicPr>
            <p:cNvPr id="41" name="그림 40"/>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sp>
          <p:nvSpPr>
            <p:cNvPr id="42" name="직사각형 41"/>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공통코드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공통코드 명 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그룹 명 선택 </a:t>
            </a:r>
            <a:r>
              <a:rPr lang="en-US" altLang="ko-KR" sz="2250" dirty="0" smtClean="0">
                <a:solidFill>
                  <a:srgbClr val="151826"/>
                </a:solidFill>
                <a:latin typeface="Campton Light" panose="020B0004020102020203" pitchFamily="34" charset="0"/>
              </a:rPr>
              <a:t>select </a:t>
            </a:r>
            <a:r>
              <a:rPr lang="ko-KR" altLang="en-US" sz="2250" dirty="0" smtClean="0">
                <a:solidFill>
                  <a:srgbClr val="151826"/>
                </a:solidFill>
                <a:latin typeface="Campton Light" panose="020B0004020102020203" pitchFamily="34" charset="0"/>
              </a:rPr>
              <a:t>박스</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 그룹 명 데이터 출력</a:t>
            </a:r>
            <a:endParaRPr lang="ko-KR" altLang="en-US"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상위</a:t>
            </a:r>
            <a:r>
              <a:rPr lang="en-US" altLang="ko-KR"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공통 코드 명 선택 </a:t>
            </a:r>
            <a:r>
              <a:rPr lang="en-US" altLang="ko-KR" sz="2250" dirty="0" smtClean="0">
                <a:solidFill>
                  <a:srgbClr val="151826"/>
                </a:solidFill>
                <a:latin typeface="Campton Light" panose="020B0004020102020203" pitchFamily="34" charset="0"/>
              </a:rPr>
              <a:t>select </a:t>
            </a:r>
            <a:r>
              <a:rPr lang="ko-KR" altLang="en-US" sz="2250" dirty="0" smtClean="0">
                <a:solidFill>
                  <a:srgbClr val="151826"/>
                </a:solidFill>
                <a:latin typeface="Campton Light" panose="020B0004020102020203" pitchFamily="34" charset="0"/>
              </a:rPr>
              <a:t>박스 </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 명 데이터 출력</a:t>
            </a:r>
            <a:endParaRPr lang="ko-KR" altLang="en-US"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58" name="그림 57"/>
          <p:cNvPicPr>
            <a:picLocks noChangeAspect="1"/>
          </p:cNvPicPr>
          <p:nvPr/>
        </p:nvPicPr>
        <p:blipFill rotWithShape="1">
          <a:blip r:embed="rId3"/>
          <a:srcRect t="608"/>
          <a:stretch/>
        </p:blipFill>
        <p:spPr>
          <a:xfrm>
            <a:off x="3510722" y="6311993"/>
            <a:ext cx="6820852" cy="2584858"/>
          </a:xfrm>
          <a:prstGeom prst="rect">
            <a:avLst/>
          </a:prstGeom>
        </p:spPr>
      </p:pic>
      <p:sp>
        <p:nvSpPr>
          <p:cNvPr id="60" name="아래쪽 화살표 32">
            <a:extLst>
              <a:ext uri="{FF2B5EF4-FFF2-40B4-BE49-F238E27FC236}">
                <a16:creationId xmlns:a16="http://schemas.microsoft.com/office/drawing/2014/main" xmlns="" id="{A081DC73-0265-2AAC-BC71-E4FB4D3C1AE4}"/>
              </a:ext>
            </a:extLst>
          </p:cNvPr>
          <p:cNvSpPr/>
          <p:nvPr/>
        </p:nvSpPr>
        <p:spPr>
          <a:xfrm rot="18558422">
            <a:off x="10650758" y="8818192"/>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1" name="그림 60">
            <a:extLst>
              <a:ext uri="{FF2B5EF4-FFF2-40B4-BE49-F238E27FC236}">
                <a16:creationId xmlns:a16="http://schemas.microsoft.com/office/drawing/2014/main" xmlns="" id="{C232FE8A-7799-79B3-60CD-F895EAA49036}"/>
              </a:ext>
            </a:extLst>
          </p:cNvPr>
          <p:cNvPicPr>
            <a:picLocks noChangeAspect="1"/>
          </p:cNvPicPr>
          <p:nvPr/>
        </p:nvPicPr>
        <p:blipFill>
          <a:blip r:embed="rId4"/>
          <a:stretch>
            <a:fillRect/>
          </a:stretch>
        </p:blipFill>
        <p:spPr>
          <a:xfrm>
            <a:off x="11967949" y="9558477"/>
            <a:ext cx="4778880" cy="3283200"/>
          </a:xfrm>
          <a:prstGeom prst="rect">
            <a:avLst/>
          </a:prstGeom>
          <a:ln>
            <a:solidFill>
              <a:schemeClr val="tx1"/>
            </a:solidFill>
          </a:ln>
        </p:spPr>
      </p:pic>
      <p:grpSp>
        <p:nvGrpSpPr>
          <p:cNvPr id="26" name="그룹 25"/>
          <p:cNvGrpSpPr/>
          <p:nvPr/>
        </p:nvGrpSpPr>
        <p:grpSpPr>
          <a:xfrm>
            <a:off x="3340125" y="6175933"/>
            <a:ext cx="341194" cy="348916"/>
            <a:chOff x="5455736" y="7459833"/>
            <a:chExt cx="341194" cy="348916"/>
          </a:xfrm>
        </p:grpSpPr>
        <p:sp>
          <p:nvSpPr>
            <p:cNvPr id="27" name="타원 2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TextBox 2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9" name="그룹 28"/>
          <p:cNvGrpSpPr/>
          <p:nvPr/>
        </p:nvGrpSpPr>
        <p:grpSpPr>
          <a:xfrm>
            <a:off x="4898827" y="7001369"/>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4888289" y="7432899"/>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5" name="그룹 34"/>
          <p:cNvGrpSpPr/>
          <p:nvPr/>
        </p:nvGrpSpPr>
        <p:grpSpPr>
          <a:xfrm>
            <a:off x="4898827" y="7859869"/>
            <a:ext cx="341194" cy="348916"/>
            <a:chOff x="5455736" y="7459833"/>
            <a:chExt cx="341194" cy="348916"/>
          </a:xfrm>
        </p:grpSpPr>
        <p:sp>
          <p:nvSpPr>
            <p:cNvPr id="43" name="타원 4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4" name="TextBox 4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5" name="그룹 44"/>
          <p:cNvGrpSpPr/>
          <p:nvPr/>
        </p:nvGrpSpPr>
        <p:grpSpPr>
          <a:xfrm>
            <a:off x="9307780" y="8225286"/>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596490062"/>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36656" y="2925269"/>
            <a:ext cx="12820980" cy="9364482"/>
            <a:chOff x="536656" y="2925269"/>
            <a:chExt cx="12820980" cy="9364482"/>
          </a:xfrm>
        </p:grpSpPr>
        <p:pic>
          <p:nvPicPr>
            <p:cNvPr id="28" name="그림 27"/>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sp>
          <p:nvSpPr>
            <p:cNvPr id="29" name="직사각형 28"/>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수정 버튼</a:t>
            </a:r>
            <a:r>
              <a:rPr lang="en-US" altLang="ko-KR" sz="2250" dirty="0" smtClean="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클릭 </a:t>
            </a:r>
            <a:r>
              <a:rPr lang="ko-KR" altLang="en-US" sz="2250" dirty="0" smtClean="0">
                <a:solidFill>
                  <a:srgbClr val="151826"/>
                </a:solidFill>
                <a:latin typeface="Campton Light" panose="020B0004020102020203" pitchFamily="34" charset="0"/>
              </a:rPr>
              <a:t>시 공통코드 수정</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그룹 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그룹 명 데이터 출력</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상위</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공통 코드 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명 데이터 출력</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버튼 </a:t>
            </a:r>
            <a:r>
              <a:rPr lang="ko-KR" altLang="en-US" sz="2250" dirty="0">
                <a:solidFill>
                  <a:srgbClr val="151826"/>
                </a:solidFill>
                <a:latin typeface="Campton Light" panose="020B0004020102020203" pitchFamily="34" charset="0"/>
              </a:rPr>
              <a:t>클릭 시 </a:t>
            </a:r>
            <a:r>
              <a:rPr lang="ko-KR" altLang="en-US" sz="2250" dirty="0" smtClean="0">
                <a:solidFill>
                  <a:srgbClr val="151826"/>
                </a:solidFill>
                <a:latin typeface="Campton Light" panose="020B0004020102020203" pitchFamily="34" charset="0"/>
              </a:rPr>
              <a:t>수정 </a:t>
            </a:r>
            <a:r>
              <a:rPr lang="ko-KR" altLang="en-US" sz="2250" dirty="0">
                <a:solidFill>
                  <a:srgbClr val="151826"/>
                </a:solidFill>
                <a:latin typeface="Campton Light" panose="020B0004020102020203" pitchFamily="34" charset="0"/>
              </a:rPr>
              <a:t>완료 팝업 출력</a:t>
            </a:r>
            <a:endParaRPr lang="en-US" altLang="ko-KR" sz="2250" dirty="0">
              <a:solidFill>
                <a:srgbClr val="151826"/>
              </a:solidFill>
              <a:latin typeface="Campton Light" panose="020B0004020102020203" pitchFamily="34" charset="0"/>
            </a:endParaRPr>
          </a:p>
          <a:p>
            <a:pPr hangingPunct="1"/>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32" name="그림 31"/>
          <p:cNvPicPr>
            <a:picLocks noChangeAspect="1"/>
          </p:cNvPicPr>
          <p:nvPr/>
        </p:nvPicPr>
        <p:blipFill rotWithShape="1">
          <a:blip r:embed="rId3"/>
          <a:srcRect l="20123" t="33555" r="19933" b="33404"/>
          <a:stretch/>
        </p:blipFill>
        <p:spPr>
          <a:xfrm>
            <a:off x="3556401" y="6288035"/>
            <a:ext cx="6712560" cy="2685025"/>
          </a:xfrm>
          <a:prstGeom prst="rect">
            <a:avLst/>
          </a:prstGeom>
          <a:ln w="12700">
            <a:noFill/>
          </a:ln>
        </p:spPr>
      </p:pic>
      <p:pic>
        <p:nvPicPr>
          <p:cNvPr id="33" name="그림 32">
            <a:extLst>
              <a:ext uri="{FF2B5EF4-FFF2-40B4-BE49-F238E27FC236}">
                <a16:creationId xmlns:a16="http://schemas.microsoft.com/office/drawing/2014/main" xmlns="" id="{AF2AE2A6-8103-EC48-9B38-23C78716C81F}"/>
              </a:ext>
            </a:extLst>
          </p:cNvPr>
          <p:cNvPicPr>
            <a:picLocks noChangeAspect="1"/>
          </p:cNvPicPr>
          <p:nvPr/>
        </p:nvPicPr>
        <p:blipFill rotWithShape="1">
          <a:blip r:embed="rId4"/>
          <a:srcRect l="92988" t="35098" r="4626" b="59866"/>
          <a:stretch/>
        </p:blipFill>
        <p:spPr>
          <a:xfrm>
            <a:off x="13986933" y="2928200"/>
            <a:ext cx="438573" cy="493395"/>
          </a:xfrm>
          <a:prstGeom prst="rect">
            <a:avLst/>
          </a:prstGeom>
          <a:ln>
            <a:noFill/>
          </a:ln>
        </p:spPr>
      </p:pic>
      <p:pic>
        <p:nvPicPr>
          <p:cNvPr id="34" name="그림 33">
            <a:extLst>
              <a:ext uri="{FF2B5EF4-FFF2-40B4-BE49-F238E27FC236}">
                <a16:creationId xmlns:a16="http://schemas.microsoft.com/office/drawing/2014/main" xmlns="" id="{00F1D987-474D-BC51-5307-9121102FEAA4}"/>
              </a:ext>
            </a:extLst>
          </p:cNvPr>
          <p:cNvPicPr>
            <a:picLocks noChangeAspect="1"/>
          </p:cNvPicPr>
          <p:nvPr/>
        </p:nvPicPr>
        <p:blipFill>
          <a:blip r:embed="rId5"/>
          <a:stretch>
            <a:fillRect/>
          </a:stretch>
        </p:blipFill>
        <p:spPr>
          <a:xfrm>
            <a:off x="12147293" y="9515895"/>
            <a:ext cx="4844269" cy="3283200"/>
          </a:xfrm>
          <a:prstGeom prst="rect">
            <a:avLst/>
          </a:prstGeom>
          <a:ln>
            <a:solidFill>
              <a:schemeClr val="tx1"/>
            </a:solidFill>
          </a:ln>
        </p:spPr>
      </p:pic>
      <p:sp>
        <p:nvSpPr>
          <p:cNvPr id="35" name="아래쪽 화살표 32">
            <a:extLst>
              <a:ext uri="{FF2B5EF4-FFF2-40B4-BE49-F238E27FC236}">
                <a16:creationId xmlns:a16="http://schemas.microsoft.com/office/drawing/2014/main" xmlns="" id="{ECB0DF76-698C-5DA9-5DD7-0400E12EECB1}"/>
              </a:ext>
            </a:extLst>
          </p:cNvPr>
          <p:cNvSpPr/>
          <p:nvPr/>
        </p:nvSpPr>
        <p:spPr>
          <a:xfrm rot="18229618">
            <a:off x="10955088" y="919249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37" name="그룹 36"/>
          <p:cNvGrpSpPr/>
          <p:nvPr/>
        </p:nvGrpSpPr>
        <p:grpSpPr>
          <a:xfrm>
            <a:off x="3438310" y="6148828"/>
            <a:ext cx="341194" cy="348916"/>
            <a:chOff x="5455736" y="7459833"/>
            <a:chExt cx="341194" cy="348916"/>
          </a:xfrm>
        </p:grpSpPr>
        <p:sp>
          <p:nvSpPr>
            <p:cNvPr id="38" name="타원 3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9" name="TextBox 3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0" name="그룹 39"/>
          <p:cNvGrpSpPr/>
          <p:nvPr/>
        </p:nvGrpSpPr>
        <p:grpSpPr>
          <a:xfrm>
            <a:off x="4942163" y="6974242"/>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3" name="그룹 42"/>
          <p:cNvGrpSpPr/>
          <p:nvPr/>
        </p:nvGrpSpPr>
        <p:grpSpPr>
          <a:xfrm>
            <a:off x="4942163" y="7432899"/>
            <a:ext cx="341194" cy="348916"/>
            <a:chOff x="5455736" y="7459833"/>
            <a:chExt cx="341194" cy="348916"/>
          </a:xfrm>
        </p:grpSpPr>
        <p:sp>
          <p:nvSpPr>
            <p:cNvPr id="44" name="타원 4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5" name="TextBox 4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6" name="그룹 45"/>
          <p:cNvGrpSpPr/>
          <p:nvPr/>
        </p:nvGrpSpPr>
        <p:grpSpPr>
          <a:xfrm>
            <a:off x="4942163" y="7886242"/>
            <a:ext cx="341194" cy="348916"/>
            <a:chOff x="5455736" y="7459833"/>
            <a:chExt cx="341194" cy="348916"/>
          </a:xfrm>
        </p:grpSpPr>
        <p:sp>
          <p:nvSpPr>
            <p:cNvPr id="47" name="타원 4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8" name="TextBox 4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9" name="그룹 48"/>
          <p:cNvGrpSpPr/>
          <p:nvPr/>
        </p:nvGrpSpPr>
        <p:grpSpPr>
          <a:xfrm>
            <a:off x="9275696" y="8335079"/>
            <a:ext cx="341194" cy="348916"/>
            <a:chOff x="5455736" y="7459833"/>
            <a:chExt cx="341194" cy="348916"/>
          </a:xfrm>
        </p:grpSpPr>
        <p:sp>
          <p:nvSpPr>
            <p:cNvPr id="50" name="타원 4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1" name="TextBox 5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88854079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536656" y="2925269"/>
            <a:ext cx="12820980" cy="9364482"/>
            <a:chOff x="536656" y="2925269"/>
            <a:chExt cx="12820980" cy="9364482"/>
          </a:xfrm>
        </p:grpSpPr>
        <p:pic>
          <p:nvPicPr>
            <p:cNvPr id="26" name="그림 25"/>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sp>
          <p:nvSpPr>
            <p:cNvPr id="27" name="직사각형 26"/>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삭제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삭제</a:t>
            </a:r>
            <a:r>
              <a:rPr lang="en-US" altLang="ko-KR" sz="2250" dirty="0" smtClean="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공통코드 삭제 </a:t>
            </a:r>
            <a:r>
              <a:rPr lang="ko-KR" altLang="en-US" sz="2250" dirty="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33" name="그림 32">
            <a:extLst>
              <a:ext uri="{FF2B5EF4-FFF2-40B4-BE49-F238E27FC236}">
                <a16:creationId xmlns:a16="http://schemas.microsoft.com/office/drawing/2014/main" xmlns="" id="{AF2AE2A6-8103-EC48-9B38-23C78716C81F}"/>
              </a:ext>
            </a:extLst>
          </p:cNvPr>
          <p:cNvPicPr>
            <a:picLocks noChangeAspect="1"/>
          </p:cNvPicPr>
          <p:nvPr/>
        </p:nvPicPr>
        <p:blipFill rotWithShape="1">
          <a:blip r:embed="rId3"/>
          <a:srcRect l="92988" t="35098" r="4626" b="59866"/>
          <a:stretch/>
        </p:blipFill>
        <p:spPr>
          <a:xfrm>
            <a:off x="13986933" y="2928200"/>
            <a:ext cx="438573" cy="493395"/>
          </a:xfrm>
          <a:prstGeom prst="rect">
            <a:avLst/>
          </a:prstGeom>
          <a:ln>
            <a:noFill/>
          </a:ln>
        </p:spPr>
      </p:pic>
      <p:pic>
        <p:nvPicPr>
          <p:cNvPr id="37" name="그림 36">
            <a:extLst>
              <a:ext uri="{FF2B5EF4-FFF2-40B4-BE49-F238E27FC236}">
                <a16:creationId xmlns:a16="http://schemas.microsoft.com/office/drawing/2014/main" xmlns="" id="{AF2AE2A6-8103-EC48-9B38-23C78716C81F}"/>
              </a:ext>
            </a:extLst>
          </p:cNvPr>
          <p:cNvPicPr>
            <a:picLocks noChangeAspect="1"/>
          </p:cNvPicPr>
          <p:nvPr/>
        </p:nvPicPr>
        <p:blipFill rotWithShape="1">
          <a:blip r:embed="rId3"/>
          <a:srcRect l="95393" t="35098" r="2221" b="59866"/>
          <a:stretch/>
        </p:blipFill>
        <p:spPr>
          <a:xfrm>
            <a:off x="13981852" y="2877143"/>
            <a:ext cx="462280" cy="520065"/>
          </a:xfrm>
          <a:prstGeom prst="rect">
            <a:avLst/>
          </a:prstGeom>
          <a:ln>
            <a:noFill/>
          </a:ln>
        </p:spPr>
      </p:pic>
      <p:pic>
        <p:nvPicPr>
          <p:cNvPr id="38" name="그림 37"/>
          <p:cNvPicPr>
            <a:picLocks noChangeAspect="1"/>
          </p:cNvPicPr>
          <p:nvPr/>
        </p:nvPicPr>
        <p:blipFill>
          <a:blip r:embed="rId4"/>
          <a:stretch>
            <a:fillRect/>
          </a:stretch>
        </p:blipFill>
        <p:spPr>
          <a:xfrm>
            <a:off x="4431052" y="5980582"/>
            <a:ext cx="4963257" cy="3334537"/>
          </a:xfrm>
          <a:prstGeom prst="rect">
            <a:avLst/>
          </a:prstGeom>
          <a:ln>
            <a:noFill/>
          </a:ln>
        </p:spPr>
      </p:pic>
      <p:sp>
        <p:nvSpPr>
          <p:cNvPr id="42" name="아래쪽 화살표 41"/>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6" name="그림 45">
            <a:extLst>
              <a:ext uri="{FF2B5EF4-FFF2-40B4-BE49-F238E27FC236}">
                <a16:creationId xmlns:a16="http://schemas.microsoft.com/office/drawing/2014/main" xmlns="" id="{D837D486-93E4-9C84-2DC0-7EC2CDF9D511}"/>
              </a:ext>
            </a:extLst>
          </p:cNvPr>
          <p:cNvPicPr>
            <a:picLocks noChangeAspect="1"/>
          </p:cNvPicPr>
          <p:nvPr/>
        </p:nvPicPr>
        <p:blipFill>
          <a:blip r:embed="rId5"/>
          <a:stretch>
            <a:fillRect/>
          </a:stretch>
        </p:blipFill>
        <p:spPr>
          <a:xfrm>
            <a:off x="11820772" y="9272537"/>
            <a:ext cx="4784440" cy="3283200"/>
          </a:xfrm>
          <a:prstGeom prst="rect">
            <a:avLst/>
          </a:prstGeom>
          <a:ln>
            <a:solidFill>
              <a:schemeClr val="tx1"/>
            </a:solidFill>
          </a:ln>
        </p:spPr>
      </p:pic>
      <p:grpSp>
        <p:nvGrpSpPr>
          <p:cNvPr id="19" name="그룹 18"/>
          <p:cNvGrpSpPr/>
          <p:nvPr/>
        </p:nvGrpSpPr>
        <p:grpSpPr>
          <a:xfrm>
            <a:off x="4297954" y="5806124"/>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2" name="그룹 21"/>
          <p:cNvGrpSpPr/>
          <p:nvPr/>
        </p:nvGrpSpPr>
        <p:grpSpPr>
          <a:xfrm>
            <a:off x="7767737" y="8509485"/>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761632844"/>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p:cNvPicPr>
          <p:nvPr/>
        </p:nvPicPr>
        <p:blipFill rotWithShape="1">
          <a:blip r:embed="rId2"/>
          <a:srcRect l="521"/>
          <a:stretch/>
        </p:blipFill>
        <p:spPr>
          <a:xfrm>
            <a:off x="528028" y="2963201"/>
            <a:ext cx="12873600" cy="9345600"/>
          </a:xfrm>
          <a:prstGeom prst="rect">
            <a:avLst/>
          </a:prstGeom>
          <a:ln w="12700">
            <a:solidFill>
              <a:schemeClr val="tx1"/>
            </a:solidFill>
          </a:ln>
        </p:spPr>
      </p:pic>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그룹 목록을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보여주며 </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공통코드 와 공통코드 그룹을 </a:t>
            </a:r>
            <a:r>
              <a:rPr lang="en-US" altLang="ko-KR" sz="2250" dirty="0" smtClean="0">
                <a:solidFill>
                  <a:srgbClr val="151826"/>
                </a:solidFill>
                <a:latin typeface="Campton Light" panose="020B0004020102020203" pitchFamily="34" charset="0"/>
              </a:rPr>
              <a:t>tab</a:t>
            </a:r>
            <a:r>
              <a:rPr lang="ko-KR" altLang="en-US" sz="2250" dirty="0" smtClean="0">
                <a:solidFill>
                  <a:srgbClr val="151826"/>
                </a:solidFill>
                <a:latin typeface="Campton Light" panose="020B0004020102020203" pitchFamily="34" charset="0"/>
              </a:rPr>
              <a:t>으로 분류하여 관리</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공통코드 관리 </a:t>
            </a:r>
            <a:r>
              <a:rPr lang="ko-KR" altLang="en-US" sz="2250" dirty="0">
                <a:solidFill>
                  <a:srgbClr val="151826"/>
                </a:solidFill>
                <a:latin typeface="Campton Light" panose="020B0004020102020203" pitchFamily="34" charset="0"/>
              </a:rPr>
              <a:t>화면에 </a:t>
            </a:r>
            <a:r>
              <a:rPr lang="ko-KR" altLang="en-US" sz="2250" dirty="0" smtClean="0">
                <a:solidFill>
                  <a:srgbClr val="151826"/>
                </a:solidFill>
                <a:latin typeface="Campton Light" panose="020B0004020102020203" pitchFamily="34" charset="0"/>
              </a:rPr>
              <a:t>공통코드 그룹 </a:t>
            </a:r>
            <a:r>
              <a:rPr lang="ko-KR" altLang="en-US" sz="2250" dirty="0">
                <a:solidFill>
                  <a:srgbClr val="151826"/>
                </a:solidFill>
                <a:latin typeface="Campton Light" panose="020B0004020102020203" pitchFamily="34" charset="0"/>
              </a:rPr>
              <a:t>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a:t>
            </a:r>
            <a:r>
              <a:rPr lang="ko-KR" altLang="en-US" sz="2250" dirty="0" smtClean="0">
                <a:solidFill>
                  <a:srgbClr val="151826"/>
                </a:solidFill>
                <a:latin typeface="Campton Light" panose="020B0004020102020203" pitchFamily="34" charset="0"/>
              </a:rPr>
              <a:t>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공통코드 그룹</a:t>
            </a:r>
            <a:r>
              <a:rPr lang="en-US" altLang="ko-KR" sz="1400" dirty="0" smtClean="0">
                <a:solidFill>
                  <a:srgbClr val="151826"/>
                </a:solidFill>
                <a:latin typeface="Campton Light" panose="020B0004020102020203" pitchFamily="34" charset="0"/>
              </a:rPr>
              <a:t>ID, </a:t>
            </a:r>
            <a:r>
              <a:rPr lang="ko-KR" altLang="en-US" sz="1400" dirty="0" smtClean="0">
                <a:solidFill>
                  <a:srgbClr val="151826"/>
                </a:solidFill>
                <a:latin typeface="Campton Light" panose="020B0004020102020203" pitchFamily="34" charset="0"/>
              </a:rPr>
              <a:t>공통코드 그룹 명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서브시스템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11" name="그룹 10"/>
          <p:cNvGrpSpPr/>
          <p:nvPr/>
        </p:nvGrpSpPr>
        <p:grpSpPr>
          <a:xfrm>
            <a:off x="4125809" y="3652487"/>
            <a:ext cx="341194" cy="348916"/>
            <a:chOff x="5455736" y="7459833"/>
            <a:chExt cx="341194" cy="348916"/>
          </a:xfrm>
        </p:grpSpPr>
        <p:sp>
          <p:nvSpPr>
            <p:cNvPr id="12" name="타원 1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3" name="TextBox 1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4" name="그룹 13"/>
          <p:cNvGrpSpPr/>
          <p:nvPr/>
        </p:nvGrpSpPr>
        <p:grpSpPr>
          <a:xfrm>
            <a:off x="2886628" y="5788016"/>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726659257"/>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그룹 상세조회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조회 </a:t>
            </a:r>
            <a:r>
              <a:rPr lang="ko-KR" altLang="en-US" sz="2250" dirty="0">
                <a:solidFill>
                  <a:srgbClr val="151826"/>
                </a:solidFill>
                <a:latin typeface="Campton Light" panose="020B0004020102020203" pitchFamily="34" charset="0"/>
              </a:rPr>
              <a:t>버튼 클릭 시 공통코드 </a:t>
            </a:r>
            <a:r>
              <a:rPr lang="ko-KR" altLang="en-US" sz="2250" dirty="0" smtClean="0">
                <a:solidFill>
                  <a:srgbClr val="151826"/>
                </a:solidFill>
                <a:latin typeface="Campton Light" panose="020B0004020102020203" pitchFamily="34" charset="0"/>
              </a:rPr>
              <a:t>그룹 상세 </a:t>
            </a:r>
            <a:r>
              <a:rPr lang="ko-KR" altLang="en-US" sz="2250" dirty="0">
                <a:solidFill>
                  <a:srgbClr val="151826"/>
                </a:solidFill>
                <a:latin typeface="Campton Light" panose="020B0004020102020203" pitchFamily="34" charset="0"/>
              </a:rPr>
              <a:t>조회 팝업 출력</a:t>
            </a:r>
            <a:br>
              <a:rPr lang="ko-KR" altLang="en-US"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그룹 </a:t>
            </a:r>
            <a:r>
              <a:rPr lang="en-US" altLang="ko-KR" sz="1400" dirty="0">
                <a:solidFill>
                  <a:srgbClr val="151826"/>
                </a:solidFill>
                <a:latin typeface="Campton Light" panose="020B0004020102020203" pitchFamily="34" charset="0"/>
              </a:rPr>
              <a:t>id, </a:t>
            </a:r>
            <a:r>
              <a:rPr lang="ko-KR" altLang="en-US" sz="1400" dirty="0">
                <a:solidFill>
                  <a:srgbClr val="151826"/>
                </a:solidFill>
                <a:latin typeface="Campton Light" panose="020B0004020102020203" pitchFamily="34" charset="0"/>
              </a:rPr>
              <a:t>그룹 </a:t>
            </a:r>
            <a:r>
              <a:rPr lang="ko-KR" altLang="en-US" sz="1400" dirty="0" smtClean="0">
                <a:solidFill>
                  <a:srgbClr val="151826"/>
                </a:solidFill>
                <a:latin typeface="Campton Light" panose="020B0004020102020203" pitchFamily="34" charset="0"/>
              </a:rPr>
              <a:t>명 </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서브시스템 정보 </a:t>
            </a:r>
            <a:r>
              <a:rPr lang="ko-KR" altLang="en-US" sz="1400" dirty="0">
                <a:solidFill>
                  <a:srgbClr val="151826"/>
                </a:solidFill>
                <a:latin typeface="Campton Light" panose="020B0004020102020203" pitchFamily="34" charset="0"/>
              </a:rPr>
              <a:t>출력</a:t>
            </a:r>
            <a:endParaRPr lang="en-US" altLang="ko-KR" sz="1400" dirty="0">
              <a:solidFill>
                <a:srgbClr val="151826"/>
              </a:solidFill>
              <a:latin typeface="Campton Light" panose="020B0004020102020203" pitchFamily="34" charset="0"/>
            </a:endParaRPr>
          </a:p>
        </p:txBody>
      </p:sp>
      <p:grpSp>
        <p:nvGrpSpPr>
          <p:cNvPr id="2" name="그룹 1"/>
          <p:cNvGrpSpPr/>
          <p:nvPr/>
        </p:nvGrpSpPr>
        <p:grpSpPr>
          <a:xfrm>
            <a:off x="522586" y="2963201"/>
            <a:ext cx="12881606" cy="9364650"/>
            <a:chOff x="522586" y="2963201"/>
            <a:chExt cx="12881606" cy="9364650"/>
          </a:xfrm>
        </p:grpSpPr>
        <p:pic>
          <p:nvPicPr>
            <p:cNvPr id="16" name="그림 15"/>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11" name="직사각형 10"/>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pic>
        <p:nvPicPr>
          <p:cNvPr id="13" name="그림 12">
            <a:extLst>
              <a:ext uri="{FF2B5EF4-FFF2-40B4-BE49-F238E27FC236}">
                <a16:creationId xmlns:a16="http://schemas.microsoft.com/office/drawing/2014/main" xmlns="" id="{AF2AE2A6-8103-EC48-9B38-23C78716C81F}"/>
              </a:ext>
            </a:extLst>
          </p:cNvPr>
          <p:cNvPicPr>
            <a:picLocks noChangeAspect="1"/>
          </p:cNvPicPr>
          <p:nvPr/>
        </p:nvPicPr>
        <p:blipFill rotWithShape="1">
          <a:blip r:embed="rId3"/>
          <a:srcRect l="90441" t="35098" r="6994" b="59866"/>
          <a:stretch/>
        </p:blipFill>
        <p:spPr>
          <a:xfrm>
            <a:off x="13905773" y="2925269"/>
            <a:ext cx="448855" cy="469732"/>
          </a:xfrm>
          <a:prstGeom prst="rect">
            <a:avLst/>
          </a:prstGeom>
          <a:ln>
            <a:noFill/>
          </a:ln>
        </p:spPr>
      </p:pic>
      <p:pic>
        <p:nvPicPr>
          <p:cNvPr id="3" name="그림 2"/>
          <p:cNvPicPr>
            <a:picLocks noChangeAspect="1"/>
          </p:cNvPicPr>
          <p:nvPr/>
        </p:nvPicPr>
        <p:blipFill rotWithShape="1">
          <a:blip r:embed="rId4"/>
          <a:srcRect l="692" t="1347" r="785" b="1019"/>
          <a:stretch/>
        </p:blipFill>
        <p:spPr>
          <a:xfrm>
            <a:off x="3571660" y="6508661"/>
            <a:ext cx="6775451" cy="2278380"/>
          </a:xfrm>
          <a:prstGeom prst="roundRect">
            <a:avLst>
              <a:gd name="adj" fmla="val 2175"/>
            </a:avLst>
          </a:prstGeom>
        </p:spPr>
      </p:pic>
      <p:grpSp>
        <p:nvGrpSpPr>
          <p:cNvPr id="18" name="그룹 17"/>
          <p:cNvGrpSpPr/>
          <p:nvPr/>
        </p:nvGrpSpPr>
        <p:grpSpPr>
          <a:xfrm>
            <a:off x="3425037" y="6483672"/>
            <a:ext cx="341194" cy="348916"/>
            <a:chOff x="5455736" y="7459833"/>
            <a:chExt cx="341194" cy="348916"/>
          </a:xfrm>
        </p:grpSpPr>
        <p:sp>
          <p:nvSpPr>
            <p:cNvPr id="19" name="타원 1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0" name="TextBox 1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61259151"/>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22586" y="2963201"/>
            <a:ext cx="12881606" cy="9364650"/>
            <a:chOff x="522586" y="2963201"/>
            <a:chExt cx="12881606" cy="9364650"/>
          </a:xfrm>
        </p:grpSpPr>
        <p:pic>
          <p:nvPicPr>
            <p:cNvPr id="28" name="그림 27"/>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29" name="직사각형 28"/>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그룹 등록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a:t>
            </a:r>
            <a:r>
              <a:rPr lang="ko-KR" altLang="en-US" sz="2250" dirty="0" smtClean="0">
                <a:solidFill>
                  <a:srgbClr val="151826"/>
                </a:solidFill>
                <a:latin typeface="Campton Light" panose="020B0004020102020203" pitchFamily="34" charset="0"/>
              </a:rPr>
              <a:t>시 공통코드 그룹 등록 </a:t>
            </a:r>
            <a:r>
              <a:rPr lang="ko-KR" altLang="en-US" sz="2250" dirty="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그룹 </a:t>
            </a:r>
            <a:r>
              <a:rPr lang="en-US" altLang="ko-KR" sz="2250" dirty="0" smtClean="0">
                <a:solidFill>
                  <a:srgbClr val="151826"/>
                </a:solidFill>
                <a:latin typeface="Campton Light" panose="020B0004020102020203" pitchFamily="34" charset="0"/>
              </a:rPr>
              <a:t>id</a:t>
            </a:r>
            <a:r>
              <a:rPr lang="ko-KR" altLang="en-US" sz="2250" dirty="0" smtClean="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입력 </a:t>
            </a:r>
            <a:r>
              <a:rPr lang="en-US" altLang="ko-KR" sz="2250" dirty="0" smtClean="0">
                <a:solidFill>
                  <a:srgbClr val="151826"/>
                </a:solidFill>
                <a:latin typeface="Campton Light" panose="020B0004020102020203" pitchFamily="34" charset="0"/>
              </a:rPr>
              <a:t>input</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영어</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숫자 조합으로 입력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그룹 명 </a:t>
            </a:r>
            <a:r>
              <a:rPr lang="ko-KR" altLang="en-US" sz="2250" dirty="0">
                <a:solidFill>
                  <a:srgbClr val="151826"/>
                </a:solidFill>
                <a:latin typeface="Campton Light" panose="020B0004020102020203" pitchFamily="34" charset="0"/>
              </a:rPr>
              <a:t>입력 </a:t>
            </a:r>
            <a:r>
              <a:rPr lang="en-US" altLang="ko-KR" sz="2250" dirty="0" smtClean="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버튼 클릭 시 그룹</a:t>
            </a:r>
            <a:r>
              <a:rPr lang="en-US" altLang="ko-KR" sz="2250" dirty="0" smtClean="0">
                <a:solidFill>
                  <a:srgbClr val="151826"/>
                </a:solidFill>
                <a:latin typeface="Campton Light" panose="020B0004020102020203" pitchFamily="34" charset="0"/>
              </a:rPr>
              <a:t>id, </a:t>
            </a:r>
            <a:r>
              <a:rPr lang="ko-KR" altLang="en-US" sz="2250" dirty="0" smtClean="0">
                <a:solidFill>
                  <a:srgbClr val="151826"/>
                </a:solidFill>
                <a:latin typeface="Campton Light" panose="020B0004020102020203" pitchFamily="34" charset="0"/>
              </a:rPr>
              <a:t>그룹 명이 중복될 경우 </a:t>
            </a:r>
            <a:r>
              <a:rPr lang="en-US" altLang="ko-KR" sz="2250" dirty="0" smtClean="0">
                <a:solidFill>
                  <a:srgbClr val="151826"/>
                </a:solidFill>
                <a:latin typeface="Campton Light" panose="020B0004020102020203" pitchFamily="34" charset="0"/>
              </a:rPr>
              <a:t>‘</a:t>
            </a:r>
            <a:r>
              <a:rPr lang="ko-KR" altLang="en-US" sz="2250" dirty="0" smtClean="0">
                <a:solidFill>
                  <a:srgbClr val="151826"/>
                </a:solidFill>
                <a:latin typeface="Campton Light" panose="020B0004020102020203" pitchFamily="34" charset="0"/>
              </a:rPr>
              <a:t>중복된 그룹 명입니다</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다시 입력해주세요</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경고 문구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서브시스템 </a:t>
            </a:r>
            <a:r>
              <a:rPr lang="ko-KR" altLang="en-US" sz="2250" dirty="0" smtClean="0">
                <a:solidFill>
                  <a:srgbClr val="151826"/>
                </a:solidFill>
                <a:latin typeface="Campton Light" panose="020B0004020102020203" pitchFamily="34" charset="0"/>
              </a:rPr>
              <a:t>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해당 그룹코드를 사용하는 서브시스템 선택</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등록 </a:t>
            </a:r>
            <a:r>
              <a:rPr lang="ko-KR" altLang="en-US" sz="2250" dirty="0">
                <a:solidFill>
                  <a:srgbClr val="151826"/>
                </a:solidFill>
                <a:latin typeface="Campton Light" panose="020B0004020102020203" pitchFamily="34" charset="0"/>
              </a:rPr>
              <a:t>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39" name="아래쪽 화살표 32">
            <a:extLst>
              <a:ext uri="{FF2B5EF4-FFF2-40B4-BE49-F238E27FC236}">
                <a16:creationId xmlns:a16="http://schemas.microsoft.com/office/drawing/2014/main" xmlns="" id="{A081DC73-0265-2AAC-BC71-E4FB4D3C1AE4}"/>
              </a:ext>
            </a:extLst>
          </p:cNvPr>
          <p:cNvSpPr/>
          <p:nvPr/>
        </p:nvSpPr>
        <p:spPr>
          <a:xfrm rot="18558422">
            <a:off x="10650758" y="9049031"/>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0" name="그림 39">
            <a:extLst>
              <a:ext uri="{FF2B5EF4-FFF2-40B4-BE49-F238E27FC236}">
                <a16:creationId xmlns:a16="http://schemas.microsoft.com/office/drawing/2014/main" xmlns="" id="{C232FE8A-7799-79B3-60CD-F895EAA49036}"/>
              </a:ext>
            </a:extLst>
          </p:cNvPr>
          <p:cNvPicPr>
            <a:picLocks noChangeAspect="1"/>
          </p:cNvPicPr>
          <p:nvPr/>
        </p:nvPicPr>
        <p:blipFill>
          <a:blip r:embed="rId3"/>
          <a:stretch>
            <a:fillRect/>
          </a:stretch>
        </p:blipFill>
        <p:spPr>
          <a:xfrm>
            <a:off x="11967949" y="9558477"/>
            <a:ext cx="4778880" cy="3283200"/>
          </a:xfrm>
          <a:prstGeom prst="rect">
            <a:avLst/>
          </a:prstGeom>
          <a:ln>
            <a:solidFill>
              <a:schemeClr val="tx1"/>
            </a:solidFill>
          </a:ln>
        </p:spPr>
      </p:pic>
      <p:pic>
        <p:nvPicPr>
          <p:cNvPr id="3" name="그림 2"/>
          <p:cNvPicPr>
            <a:picLocks noChangeAspect="1"/>
          </p:cNvPicPr>
          <p:nvPr/>
        </p:nvPicPr>
        <p:blipFill rotWithShape="1">
          <a:blip r:embed="rId4"/>
          <a:srcRect l="596" t="1323" r="1148" b="3016"/>
          <a:stretch/>
        </p:blipFill>
        <p:spPr>
          <a:xfrm>
            <a:off x="3562136" y="6200900"/>
            <a:ext cx="6794500" cy="2870201"/>
          </a:xfrm>
          <a:prstGeom prst="roundRect">
            <a:avLst>
              <a:gd name="adj" fmla="val 2508"/>
            </a:avLst>
          </a:prstGeom>
        </p:spPr>
      </p:pic>
      <p:grpSp>
        <p:nvGrpSpPr>
          <p:cNvPr id="56" name="그룹 55"/>
          <p:cNvGrpSpPr/>
          <p:nvPr/>
        </p:nvGrpSpPr>
        <p:grpSpPr>
          <a:xfrm>
            <a:off x="3391539" y="6026442"/>
            <a:ext cx="341194" cy="348916"/>
            <a:chOff x="5455736" y="7459833"/>
            <a:chExt cx="341194" cy="348916"/>
          </a:xfrm>
        </p:grpSpPr>
        <p:sp>
          <p:nvSpPr>
            <p:cNvPr id="57" name="타원 5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8" name="TextBox 5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9" name="그룹 58"/>
          <p:cNvGrpSpPr/>
          <p:nvPr/>
        </p:nvGrpSpPr>
        <p:grpSpPr>
          <a:xfrm>
            <a:off x="4865453" y="6934275"/>
            <a:ext cx="341194" cy="348916"/>
            <a:chOff x="5455736" y="7459833"/>
            <a:chExt cx="341194" cy="348916"/>
          </a:xfrm>
        </p:grpSpPr>
        <p:sp>
          <p:nvSpPr>
            <p:cNvPr id="60" name="타원 5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1" name="TextBox 6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2" name="그룹 61"/>
          <p:cNvGrpSpPr/>
          <p:nvPr/>
        </p:nvGrpSpPr>
        <p:grpSpPr>
          <a:xfrm>
            <a:off x="4865453" y="7353875"/>
            <a:ext cx="341194" cy="348916"/>
            <a:chOff x="5455736" y="7459833"/>
            <a:chExt cx="341194" cy="348916"/>
          </a:xfrm>
        </p:grpSpPr>
        <p:sp>
          <p:nvSpPr>
            <p:cNvPr id="63" name="타원 6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4" name="TextBox 6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5" name="그룹 64"/>
          <p:cNvGrpSpPr/>
          <p:nvPr/>
        </p:nvGrpSpPr>
        <p:grpSpPr>
          <a:xfrm>
            <a:off x="4865453" y="7715246"/>
            <a:ext cx="341194" cy="348916"/>
            <a:chOff x="5455736" y="7459833"/>
            <a:chExt cx="341194" cy="348916"/>
          </a:xfrm>
        </p:grpSpPr>
        <p:sp>
          <p:nvSpPr>
            <p:cNvPr id="66" name="타원 6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7" name="TextBox 6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8" name="그룹 67"/>
          <p:cNvGrpSpPr/>
          <p:nvPr/>
        </p:nvGrpSpPr>
        <p:grpSpPr>
          <a:xfrm>
            <a:off x="4865453" y="8075611"/>
            <a:ext cx="341194" cy="348916"/>
            <a:chOff x="5455736" y="7459833"/>
            <a:chExt cx="341194" cy="348916"/>
          </a:xfrm>
        </p:grpSpPr>
        <p:sp>
          <p:nvSpPr>
            <p:cNvPr id="69" name="타원 6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0" name="TextBox 6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9304103" y="8424527"/>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923855161"/>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522586" y="2963201"/>
            <a:ext cx="12881606" cy="9364650"/>
            <a:chOff x="522586" y="2963201"/>
            <a:chExt cx="12881606" cy="9364650"/>
          </a:xfrm>
        </p:grpSpPr>
        <p:pic>
          <p:nvPicPr>
            <p:cNvPr id="25" name="그림 24"/>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26" name="직사각형 25"/>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그룹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수정 버튼 </a:t>
            </a:r>
            <a:r>
              <a:rPr lang="ko-KR" altLang="en-US" sz="2250" dirty="0">
                <a:solidFill>
                  <a:srgbClr val="151826"/>
                </a:solidFill>
                <a:latin typeface="Campton Light" panose="020B0004020102020203" pitchFamily="34" charset="0"/>
              </a:rPr>
              <a:t>클릭 시 공통코드 </a:t>
            </a:r>
            <a:r>
              <a:rPr lang="ko-KR" altLang="en-US" sz="2250" dirty="0" smtClean="0">
                <a:solidFill>
                  <a:srgbClr val="151826"/>
                </a:solidFill>
                <a:latin typeface="Campton Light" panose="020B0004020102020203" pitchFamily="34" charset="0"/>
              </a:rPr>
              <a:t>그룹 수정 팝업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그룹 명 입력 </a:t>
            </a:r>
            <a:r>
              <a:rPr lang="en-US" altLang="ko-KR" sz="2250" dirty="0" smtClean="0">
                <a:solidFill>
                  <a:srgbClr val="151826"/>
                </a:solidFill>
                <a:latin typeface="Campton Light" panose="020B0004020102020203" pitchFamily="34" charset="0"/>
              </a:rPr>
              <a:t>input</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그룹</a:t>
            </a:r>
            <a:r>
              <a:rPr lang="en-US" altLang="ko-KR" sz="1400" dirty="0">
                <a:solidFill>
                  <a:srgbClr val="151826"/>
                </a:solidFill>
                <a:latin typeface="Campton Light" panose="020B0004020102020203" pitchFamily="34" charset="0"/>
              </a:rPr>
              <a:t> id </a:t>
            </a:r>
            <a:r>
              <a:rPr lang="ko-KR" altLang="en-US" sz="1400" dirty="0">
                <a:solidFill>
                  <a:srgbClr val="151826"/>
                </a:solidFill>
                <a:latin typeface="Campton Light" panose="020B0004020102020203" pitchFamily="34" charset="0"/>
              </a:rPr>
              <a:t>수정 </a:t>
            </a:r>
            <a:r>
              <a:rPr lang="ko-KR" altLang="en-US" sz="1400" dirty="0" smtClean="0">
                <a:solidFill>
                  <a:srgbClr val="151826"/>
                </a:solidFill>
                <a:latin typeface="Campton Light" panose="020B0004020102020203" pitchFamily="34" charset="0"/>
              </a:rPr>
              <a:t>불가</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서브시스템 </a:t>
            </a:r>
            <a:r>
              <a:rPr lang="ko-KR" altLang="en-US" sz="2250" dirty="0">
                <a:solidFill>
                  <a:srgbClr val="151826"/>
                </a:solidFill>
                <a:latin typeface="Campton Light" panose="020B0004020102020203" pitchFamily="34" charset="0"/>
              </a:rPr>
              <a:t>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수정 버튼 클릭 시 수정 완료 팝업 출력</a:t>
            </a:r>
            <a:endParaRPr lang="en-US" altLang="ko-KR" sz="2250" dirty="0" smtClean="0">
              <a:solidFill>
                <a:srgbClr val="151826"/>
              </a:solidFill>
              <a:latin typeface="Campton Light" panose="020B0004020102020203" pitchFamily="34" charset="0"/>
            </a:endParaRPr>
          </a:p>
        </p:txBody>
      </p:sp>
      <p:pic>
        <p:nvPicPr>
          <p:cNvPr id="22" name="그림 21">
            <a:extLst>
              <a:ext uri="{FF2B5EF4-FFF2-40B4-BE49-F238E27FC236}">
                <a16:creationId xmlns:a16="http://schemas.microsoft.com/office/drawing/2014/main" xmlns="" id="{AF2AE2A6-8103-EC48-9B38-23C78716C81F}"/>
              </a:ext>
            </a:extLst>
          </p:cNvPr>
          <p:cNvPicPr>
            <a:picLocks noChangeAspect="1"/>
          </p:cNvPicPr>
          <p:nvPr/>
        </p:nvPicPr>
        <p:blipFill rotWithShape="1">
          <a:blip r:embed="rId3"/>
          <a:srcRect l="92988" t="35098" r="4626" b="59866"/>
          <a:stretch/>
        </p:blipFill>
        <p:spPr>
          <a:xfrm>
            <a:off x="14002084" y="2912158"/>
            <a:ext cx="438573" cy="493395"/>
          </a:xfrm>
          <a:prstGeom prst="rect">
            <a:avLst/>
          </a:prstGeom>
          <a:ln>
            <a:noFill/>
          </a:ln>
        </p:spPr>
      </p:pic>
      <p:pic>
        <p:nvPicPr>
          <p:cNvPr id="23" name="그림 22">
            <a:extLst>
              <a:ext uri="{FF2B5EF4-FFF2-40B4-BE49-F238E27FC236}">
                <a16:creationId xmlns:a16="http://schemas.microsoft.com/office/drawing/2014/main" xmlns="" id="{00F1D987-474D-BC51-5307-9121102FEAA4}"/>
              </a:ext>
            </a:extLst>
          </p:cNvPr>
          <p:cNvPicPr>
            <a:picLocks noChangeAspect="1"/>
          </p:cNvPicPr>
          <p:nvPr/>
        </p:nvPicPr>
        <p:blipFill>
          <a:blip r:embed="rId4"/>
          <a:stretch>
            <a:fillRect/>
          </a:stretch>
        </p:blipFill>
        <p:spPr>
          <a:xfrm>
            <a:off x="12147293" y="9515895"/>
            <a:ext cx="4844269" cy="3283200"/>
          </a:xfrm>
          <a:prstGeom prst="rect">
            <a:avLst/>
          </a:prstGeom>
          <a:ln>
            <a:solidFill>
              <a:schemeClr val="tx1"/>
            </a:solidFill>
          </a:ln>
        </p:spPr>
      </p:pic>
      <p:pic>
        <p:nvPicPr>
          <p:cNvPr id="2" name="그림 1"/>
          <p:cNvPicPr>
            <a:picLocks noChangeAspect="1"/>
          </p:cNvPicPr>
          <p:nvPr/>
        </p:nvPicPr>
        <p:blipFill rotWithShape="1">
          <a:blip r:embed="rId5"/>
          <a:srcRect l="529" t="1240" r="529"/>
          <a:stretch/>
        </p:blipFill>
        <p:spPr>
          <a:xfrm>
            <a:off x="3581552" y="6347268"/>
            <a:ext cx="6766561" cy="2577465"/>
          </a:xfrm>
          <a:prstGeom prst="roundRect">
            <a:avLst>
              <a:gd name="adj" fmla="val 2772"/>
            </a:avLst>
          </a:prstGeom>
        </p:spPr>
      </p:pic>
      <p:sp>
        <p:nvSpPr>
          <p:cNvPr id="24" name="아래쪽 화살표 32">
            <a:extLst>
              <a:ext uri="{FF2B5EF4-FFF2-40B4-BE49-F238E27FC236}">
                <a16:creationId xmlns:a16="http://schemas.microsoft.com/office/drawing/2014/main" xmlns="" id="{ECB0DF76-698C-5DA9-5DD7-0400E12EECB1}"/>
              </a:ext>
            </a:extLst>
          </p:cNvPr>
          <p:cNvSpPr/>
          <p:nvPr/>
        </p:nvSpPr>
        <p:spPr>
          <a:xfrm rot="18229618">
            <a:off x="10797382" y="8718362"/>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8" name="그룹 27"/>
          <p:cNvGrpSpPr/>
          <p:nvPr/>
        </p:nvGrpSpPr>
        <p:grpSpPr>
          <a:xfrm>
            <a:off x="3398422" y="6284933"/>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1" name="그룹 30"/>
          <p:cNvGrpSpPr/>
          <p:nvPr/>
        </p:nvGrpSpPr>
        <p:grpSpPr>
          <a:xfrm>
            <a:off x="4972083" y="7461542"/>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그룹 33"/>
          <p:cNvGrpSpPr/>
          <p:nvPr/>
        </p:nvGrpSpPr>
        <p:grpSpPr>
          <a:xfrm>
            <a:off x="4972083" y="7871519"/>
            <a:ext cx="341194" cy="348916"/>
            <a:chOff x="5455736" y="7459833"/>
            <a:chExt cx="341194" cy="348916"/>
          </a:xfrm>
        </p:grpSpPr>
        <p:sp>
          <p:nvSpPr>
            <p:cNvPr id="35" name="타원 3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6" name="TextBox 3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7" name="그룹 26"/>
          <p:cNvGrpSpPr/>
          <p:nvPr/>
        </p:nvGrpSpPr>
        <p:grpSpPr>
          <a:xfrm>
            <a:off x="9265315" y="8347332"/>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117317654"/>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522586" y="2963201"/>
            <a:ext cx="12881606" cy="9364650"/>
            <a:chOff x="522586" y="2963201"/>
            <a:chExt cx="12881606" cy="9364650"/>
          </a:xfrm>
        </p:grpSpPr>
        <p:pic>
          <p:nvPicPr>
            <p:cNvPr id="22" name="그림 21"/>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26" name="직사각형 25"/>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공통코드 그룹 수정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en-US" altLang="ko-KR"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삭제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공통코드 그룹 삭제 </a:t>
            </a:r>
            <a:r>
              <a:rPr lang="ko-KR" altLang="en-US" sz="2250" dirty="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삭제 완료 팝업 출력</a:t>
            </a:r>
            <a:endParaRPr lang="en-US" altLang="ko-KR" sz="2250" dirty="0" smtClean="0">
              <a:solidFill>
                <a:srgbClr val="151826"/>
              </a:solidFill>
              <a:latin typeface="Campton Light" panose="020B0004020102020203" pitchFamily="34" charset="0"/>
            </a:endParaRPr>
          </a:p>
        </p:txBody>
      </p:sp>
      <p:pic>
        <p:nvPicPr>
          <p:cNvPr id="28" name="그림 27">
            <a:extLst>
              <a:ext uri="{FF2B5EF4-FFF2-40B4-BE49-F238E27FC236}">
                <a16:creationId xmlns:a16="http://schemas.microsoft.com/office/drawing/2014/main" xmlns="" id="{AF2AE2A6-8103-EC48-9B38-23C78716C81F}"/>
              </a:ext>
            </a:extLst>
          </p:cNvPr>
          <p:cNvPicPr>
            <a:picLocks noChangeAspect="1"/>
          </p:cNvPicPr>
          <p:nvPr/>
        </p:nvPicPr>
        <p:blipFill rotWithShape="1">
          <a:blip r:embed="rId3"/>
          <a:srcRect l="95393" t="35098" r="2221" b="59866"/>
          <a:stretch/>
        </p:blipFill>
        <p:spPr>
          <a:xfrm>
            <a:off x="14037109" y="2861101"/>
            <a:ext cx="462280" cy="520065"/>
          </a:xfrm>
          <a:prstGeom prst="rect">
            <a:avLst/>
          </a:prstGeom>
          <a:ln>
            <a:noFill/>
          </a:ln>
        </p:spPr>
      </p:pic>
      <p:pic>
        <p:nvPicPr>
          <p:cNvPr id="29" name="그림 28"/>
          <p:cNvPicPr>
            <a:picLocks noChangeAspect="1"/>
          </p:cNvPicPr>
          <p:nvPr/>
        </p:nvPicPr>
        <p:blipFill>
          <a:blip r:embed="rId4"/>
          <a:stretch>
            <a:fillRect/>
          </a:stretch>
        </p:blipFill>
        <p:spPr>
          <a:xfrm>
            <a:off x="4463172" y="5980582"/>
            <a:ext cx="4963257" cy="3334537"/>
          </a:xfrm>
          <a:prstGeom prst="rect">
            <a:avLst/>
          </a:prstGeom>
          <a:ln>
            <a:noFill/>
          </a:ln>
        </p:spPr>
      </p:pic>
      <p:sp>
        <p:nvSpPr>
          <p:cNvPr id="33" name="아래쪽 화살표 32"/>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7" name="그림 36">
            <a:extLst>
              <a:ext uri="{FF2B5EF4-FFF2-40B4-BE49-F238E27FC236}">
                <a16:creationId xmlns:a16="http://schemas.microsoft.com/office/drawing/2014/main" xmlns="" id="{D837D486-93E4-9C84-2DC0-7EC2CDF9D511}"/>
              </a:ext>
            </a:extLst>
          </p:cNvPr>
          <p:cNvPicPr>
            <a:picLocks noChangeAspect="1"/>
          </p:cNvPicPr>
          <p:nvPr/>
        </p:nvPicPr>
        <p:blipFill>
          <a:blip r:embed="rId5"/>
          <a:stretch>
            <a:fillRect/>
          </a:stretch>
        </p:blipFill>
        <p:spPr>
          <a:xfrm>
            <a:off x="11820772" y="9272537"/>
            <a:ext cx="4784440" cy="3283200"/>
          </a:xfrm>
          <a:prstGeom prst="rect">
            <a:avLst/>
          </a:prstGeom>
          <a:ln>
            <a:solidFill>
              <a:schemeClr val="tx1"/>
            </a:solidFill>
          </a:ln>
        </p:spPr>
      </p:pic>
      <p:grpSp>
        <p:nvGrpSpPr>
          <p:cNvPr id="19" name="그룹 18"/>
          <p:cNvGrpSpPr/>
          <p:nvPr/>
        </p:nvGrpSpPr>
        <p:grpSpPr>
          <a:xfrm>
            <a:off x="4322528" y="5874786"/>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7831906" y="8549338"/>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9434615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01BB190-893F-1345-86AA-0D88F4D9A662}"/>
              </a:ext>
            </a:extLst>
          </p:cNvPr>
          <p:cNvPicPr>
            <a:picLocks noChangeAspect="1"/>
          </p:cNvPicPr>
          <p:nvPr/>
        </p:nvPicPr>
        <p:blipFill>
          <a:blip r:embed="rId2"/>
          <a:stretch>
            <a:fillRect/>
          </a:stretch>
        </p:blipFill>
        <p:spPr>
          <a:xfrm>
            <a:off x="10902461" y="6924304"/>
            <a:ext cx="5997088" cy="5800676"/>
          </a:xfrm>
          <a:prstGeom prst="rect">
            <a:avLst/>
          </a:prstGeom>
        </p:spPr>
      </p:pic>
      <p:grpSp>
        <p:nvGrpSpPr>
          <p:cNvPr id="10" name="Group 7">
            <a:extLst>
              <a:ext uri="{FF2B5EF4-FFF2-40B4-BE49-F238E27FC236}">
                <a16:creationId xmlns:a16="http://schemas.microsoft.com/office/drawing/2014/main" xmlns="" id="{8E64E067-21CA-8841-AC15-43FDEAA76855}"/>
              </a:ext>
            </a:extLst>
          </p:cNvPr>
          <p:cNvGrpSpPr/>
          <p:nvPr/>
        </p:nvGrpSpPr>
        <p:grpSpPr>
          <a:xfrm>
            <a:off x="504000" y="12146110"/>
            <a:ext cx="17280000" cy="774148"/>
            <a:chOff x="504000" y="10773582"/>
            <a:chExt cx="17280000" cy="774148"/>
          </a:xfrm>
        </p:grpSpPr>
        <p:sp>
          <p:nvSpPr>
            <p:cNvPr id="11" name="2020년 12월 20일"/>
            <p:cNvSpPr txBox="1"/>
            <p:nvPr/>
          </p:nvSpPr>
          <p:spPr>
            <a:xfrm>
              <a:off x="504000" y="11157174"/>
              <a:ext cx="17280000" cy="390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lnSpc>
                  <a:spcPct val="90000"/>
                </a:lnSpc>
                <a:spcBef>
                  <a:spcPts val="4500"/>
                </a:spcBef>
                <a:defRPr sz="3000" b="0">
                  <a:solidFill>
                    <a:srgbClr val="FFFFFF"/>
                  </a:solidFill>
                  <a:latin typeface="Campton Medium"/>
                  <a:ea typeface="Campton Medium"/>
                  <a:cs typeface="Campton Medium"/>
                  <a:sym typeface="Campton Medium"/>
                </a:defRPr>
              </a:lvl1pPr>
            </a:lstStyle>
            <a:p>
              <a:r>
                <a:rPr lang="en-US" sz="2250" dirty="0" smtClean="0">
                  <a:solidFill>
                    <a:srgbClr val="151826"/>
                  </a:solidFill>
                  <a:latin typeface="Campton Medium" panose="020B0004020102020203" pitchFamily="34" charset="0"/>
                  <a:ea typeface="NanumSquare" panose="020B0600000101010101" pitchFamily="34" charset="-127"/>
                </a:rPr>
                <a:t>Jan. 24, 2024</a:t>
              </a:r>
              <a:endParaRPr sz="2250" dirty="0">
                <a:solidFill>
                  <a:srgbClr val="151826"/>
                </a:solidFill>
                <a:latin typeface="Campton Medium" panose="020B0004020102020203" pitchFamily="34" charset="0"/>
                <a:ea typeface="NanumSquare" panose="020B0600000101010101" pitchFamily="34" charset="-127"/>
              </a:endParaRPr>
            </a:p>
          </p:txBody>
        </p:sp>
        <p:sp>
          <p:nvSpPr>
            <p:cNvPr id="12" name="마케팅팀"/>
            <p:cNvSpPr txBox="1"/>
            <p:nvPr/>
          </p:nvSpPr>
          <p:spPr>
            <a:xfrm>
              <a:off x="504000" y="10773582"/>
              <a:ext cx="17280000" cy="2921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lnSpc>
                  <a:spcPct val="50000"/>
                </a:lnSpc>
                <a:spcBef>
                  <a:spcPts val="4500"/>
                </a:spcBef>
                <a:defRPr sz="3000">
                  <a:solidFill>
                    <a:srgbClr val="FFFFFF"/>
                  </a:solidFill>
                  <a:latin typeface="Helvetica"/>
                  <a:ea typeface="Helvetica"/>
                  <a:cs typeface="Helvetica"/>
                  <a:sym typeface="Helvetica"/>
                </a:defRPr>
              </a:lvl1pPr>
            </a:lstStyle>
            <a:p>
              <a:r>
                <a:rPr lang="ko-KR" altLang="en-US" sz="2250" b="0" dirty="0" smtClean="0">
                  <a:solidFill>
                    <a:srgbClr val="151826"/>
                  </a:solidFill>
                  <a:latin typeface="Campton Medium" panose="020B0004020102020203" pitchFamily="34" charset="0"/>
                  <a:ea typeface="NanumSquare" panose="020B0600000101010101" pitchFamily="34" charset="-127"/>
                </a:rPr>
                <a:t>연계플랫폼 사업</a:t>
              </a:r>
              <a:r>
                <a:rPr lang="en-US" altLang="ko-KR" sz="2250" b="0" dirty="0" smtClean="0">
                  <a:solidFill>
                    <a:srgbClr val="151826"/>
                  </a:solidFill>
                  <a:latin typeface="Campton Medium" panose="020B0004020102020203" pitchFamily="34" charset="0"/>
                  <a:ea typeface="NanumSquare" panose="020B0600000101010101" pitchFamily="34" charset="-127"/>
                </a:rPr>
                <a:t>2</a:t>
              </a:r>
              <a:r>
                <a:rPr lang="ko-KR" altLang="en-US" sz="2250" b="0" dirty="0" smtClean="0">
                  <a:solidFill>
                    <a:srgbClr val="151826"/>
                  </a:solidFill>
                  <a:latin typeface="Campton Medium" panose="020B0004020102020203" pitchFamily="34" charset="0"/>
                  <a:ea typeface="NanumSquare" panose="020B0600000101010101" pitchFamily="34" charset="-127"/>
                </a:rPr>
                <a:t>팀</a:t>
              </a:r>
              <a:endParaRPr sz="2250" b="0" dirty="0">
                <a:solidFill>
                  <a:srgbClr val="151826"/>
                </a:solidFill>
                <a:latin typeface="Campton Medium" panose="020B0004020102020203" pitchFamily="34" charset="0"/>
                <a:ea typeface="NanumSquare" panose="020B0600000101010101" pitchFamily="34" charset="-127"/>
              </a:endParaRPr>
            </a:p>
          </p:txBody>
        </p:sp>
      </p:grpSp>
    </p:spTree>
    <p:extLst>
      <p:ext uri="{BB962C8B-B14F-4D97-AF65-F5344CB8AC3E}">
        <p14:creationId xmlns:p14="http://schemas.microsoft.com/office/powerpoint/2010/main" val="103940974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8C6B96FD-4AFF-42BE-940E-365E288D41F3}" type="slidenum">
              <a:rPr lang="en-US" altLang="ko-KR" smtClean="0"/>
              <a:pPr/>
              <a:t>6</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권한 별 카테고리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권한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별로 다른 카테고리를 출력한다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 </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64000" y="3240000"/>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en-US" altLang="ko-KR" sz="2250" dirty="0" smtClean="0">
                <a:solidFill>
                  <a:srgbClr val="151826"/>
                </a:solidFill>
                <a:latin typeface="Campton Light" panose="020B0004020102020203" pitchFamily="34" charset="0"/>
              </a:rPr>
              <a:t>SYSTEM MANAGER, DIRECTOR </a:t>
            </a:r>
            <a:r>
              <a:rPr lang="ko-KR" altLang="en-US" sz="2250" dirty="0" smtClean="0">
                <a:solidFill>
                  <a:srgbClr val="151826"/>
                </a:solidFill>
                <a:latin typeface="Campton Light" panose="020B0004020102020203" pitchFamily="34" charset="0"/>
              </a:rPr>
              <a:t>권한의 카테고리 화면</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en-US" altLang="ko-KR" sz="2250" dirty="0" smtClean="0">
                <a:solidFill>
                  <a:srgbClr val="151826"/>
                </a:solidFill>
                <a:latin typeface="Campton Light" panose="020B0004020102020203" pitchFamily="34" charset="0"/>
              </a:rPr>
              <a:t>MANAGER </a:t>
            </a:r>
            <a:r>
              <a:rPr lang="ko-KR" altLang="en-US" sz="2250" dirty="0" smtClean="0">
                <a:solidFill>
                  <a:srgbClr val="151826"/>
                </a:solidFill>
                <a:latin typeface="Campton Light" panose="020B0004020102020203" pitchFamily="34" charset="0"/>
              </a:rPr>
              <a:t>권한의 카테고리 화면</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en-US" altLang="ko-KR" sz="2250" dirty="0" smtClean="0">
                <a:solidFill>
                  <a:srgbClr val="151826"/>
                </a:solidFill>
                <a:latin typeface="Campton Light" panose="020B0004020102020203" pitchFamily="34" charset="0"/>
              </a:rPr>
              <a:t>DEVELOPER, ADVISOR </a:t>
            </a:r>
            <a:r>
              <a:rPr lang="ko-KR" altLang="en-US" sz="2250" dirty="0" smtClean="0">
                <a:solidFill>
                  <a:srgbClr val="151826"/>
                </a:solidFill>
                <a:latin typeface="Campton Light" panose="020B0004020102020203" pitchFamily="34" charset="0"/>
              </a:rPr>
              <a:t>권한의 카테고리 화면</a:t>
            </a:r>
            <a:endParaRPr lang="en-US" altLang="ko-KR" sz="2250" dirty="0">
              <a:solidFill>
                <a:srgbClr val="151826"/>
              </a:solidFill>
              <a:latin typeface="Campton Light" panose="020B0004020102020203" pitchFamily="34" charset="0"/>
            </a:endParaRPr>
          </a:p>
        </p:txBody>
      </p:sp>
      <p:pic>
        <p:nvPicPr>
          <p:cNvPr id="3" name="그림 2"/>
          <p:cNvPicPr>
            <a:picLocks noChangeAspect="1"/>
          </p:cNvPicPr>
          <p:nvPr/>
        </p:nvPicPr>
        <p:blipFill rotWithShape="1">
          <a:blip r:embed="rId2"/>
          <a:srcRect t="2354" r="87422" b="34371"/>
          <a:stretch/>
        </p:blipFill>
        <p:spPr>
          <a:xfrm>
            <a:off x="504000" y="3087161"/>
            <a:ext cx="4169599" cy="9360000"/>
          </a:xfrm>
          <a:prstGeom prst="rect">
            <a:avLst/>
          </a:prstGeom>
          <a:ln>
            <a:solidFill>
              <a:schemeClr val="tx1"/>
            </a:solidFill>
          </a:ln>
        </p:spPr>
      </p:pic>
      <p:pic>
        <p:nvPicPr>
          <p:cNvPr id="34" name="그림 33"/>
          <p:cNvPicPr>
            <a:picLocks noChangeAspect="1"/>
          </p:cNvPicPr>
          <p:nvPr/>
        </p:nvPicPr>
        <p:blipFill rotWithShape="1">
          <a:blip r:embed="rId2"/>
          <a:srcRect t="2354" r="87422" b="34371"/>
          <a:stretch/>
        </p:blipFill>
        <p:spPr>
          <a:xfrm>
            <a:off x="4673599" y="3087161"/>
            <a:ext cx="4169599" cy="9360000"/>
          </a:xfrm>
          <a:prstGeom prst="rect">
            <a:avLst/>
          </a:prstGeom>
          <a:ln>
            <a:solidFill>
              <a:schemeClr val="tx1"/>
            </a:solidFill>
          </a:ln>
        </p:spPr>
      </p:pic>
      <p:pic>
        <p:nvPicPr>
          <p:cNvPr id="35" name="그림 34"/>
          <p:cNvPicPr>
            <a:picLocks noChangeAspect="1"/>
          </p:cNvPicPr>
          <p:nvPr/>
        </p:nvPicPr>
        <p:blipFill rotWithShape="1">
          <a:blip r:embed="rId2"/>
          <a:srcRect t="2354" r="87422" b="34371"/>
          <a:stretch/>
        </p:blipFill>
        <p:spPr>
          <a:xfrm>
            <a:off x="8843198" y="3087161"/>
            <a:ext cx="4169599" cy="9360000"/>
          </a:xfrm>
          <a:prstGeom prst="rect">
            <a:avLst/>
          </a:prstGeom>
          <a:ln>
            <a:solidFill>
              <a:schemeClr val="tx1"/>
            </a:solidFill>
          </a:ln>
        </p:spPr>
      </p:pic>
      <p:pic>
        <p:nvPicPr>
          <p:cNvPr id="8" name="그림 7"/>
          <p:cNvPicPr>
            <a:picLocks noChangeAspect="1"/>
          </p:cNvPicPr>
          <p:nvPr/>
        </p:nvPicPr>
        <p:blipFill>
          <a:blip r:embed="rId3"/>
          <a:stretch>
            <a:fillRect/>
          </a:stretch>
        </p:blipFill>
        <p:spPr>
          <a:xfrm>
            <a:off x="5134411" y="8629650"/>
            <a:ext cx="2350121" cy="419100"/>
          </a:xfrm>
          <a:prstGeom prst="rect">
            <a:avLst/>
          </a:prstGeom>
        </p:spPr>
      </p:pic>
      <p:pic>
        <p:nvPicPr>
          <p:cNvPr id="45" name="그림 44"/>
          <p:cNvPicPr>
            <a:picLocks noChangeAspect="1"/>
          </p:cNvPicPr>
          <p:nvPr/>
        </p:nvPicPr>
        <p:blipFill>
          <a:blip r:embed="rId3"/>
          <a:stretch>
            <a:fillRect/>
          </a:stretch>
        </p:blipFill>
        <p:spPr>
          <a:xfrm>
            <a:off x="9187477" y="5073650"/>
            <a:ext cx="2350121" cy="419100"/>
          </a:xfrm>
          <a:prstGeom prst="rect">
            <a:avLst/>
          </a:prstGeom>
        </p:spPr>
      </p:pic>
      <p:pic>
        <p:nvPicPr>
          <p:cNvPr id="46" name="그림 45"/>
          <p:cNvPicPr>
            <a:picLocks noChangeAspect="1"/>
          </p:cNvPicPr>
          <p:nvPr/>
        </p:nvPicPr>
        <p:blipFill>
          <a:blip r:embed="rId3"/>
          <a:stretch>
            <a:fillRect/>
          </a:stretch>
        </p:blipFill>
        <p:spPr>
          <a:xfrm>
            <a:off x="9187476" y="7479238"/>
            <a:ext cx="3473299" cy="1715561"/>
          </a:xfrm>
          <a:prstGeom prst="rect">
            <a:avLst/>
          </a:prstGeom>
        </p:spPr>
      </p:pic>
      <p:pic>
        <p:nvPicPr>
          <p:cNvPr id="10" name="그림 9"/>
          <p:cNvPicPr>
            <a:picLocks noChangeAspect="1"/>
          </p:cNvPicPr>
          <p:nvPr/>
        </p:nvPicPr>
        <p:blipFill>
          <a:blip r:embed="rId4"/>
          <a:stretch>
            <a:fillRect/>
          </a:stretch>
        </p:blipFill>
        <p:spPr>
          <a:xfrm>
            <a:off x="9081854" y="5003422"/>
            <a:ext cx="3729272" cy="3576711"/>
          </a:xfrm>
          <a:prstGeom prst="rect">
            <a:avLst/>
          </a:prstGeom>
        </p:spPr>
      </p:pic>
      <p:grpSp>
        <p:nvGrpSpPr>
          <p:cNvPr id="23" name="그룹 22"/>
          <p:cNvGrpSpPr/>
          <p:nvPr/>
        </p:nvGrpSpPr>
        <p:grpSpPr>
          <a:xfrm>
            <a:off x="545675" y="2920915"/>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6" name="그룹 25"/>
          <p:cNvGrpSpPr/>
          <p:nvPr/>
        </p:nvGrpSpPr>
        <p:grpSpPr>
          <a:xfrm>
            <a:off x="4757978" y="2920812"/>
            <a:ext cx="341194" cy="348916"/>
            <a:chOff x="5455736" y="7459833"/>
            <a:chExt cx="341194" cy="348916"/>
          </a:xfrm>
        </p:grpSpPr>
        <p:sp>
          <p:nvSpPr>
            <p:cNvPr id="27" name="타원 2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TextBox 2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9" name="그룹 28"/>
          <p:cNvGrpSpPr/>
          <p:nvPr/>
        </p:nvGrpSpPr>
        <p:grpSpPr>
          <a:xfrm>
            <a:off x="8927577" y="2910066"/>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smtClean="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93612272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smtClean="0">
                <a:solidFill>
                  <a:schemeClr val="bg1"/>
                </a:solidFill>
                <a:latin typeface="Campton Medium" panose="020B0004020102020203" pitchFamily="34" charset="0"/>
                <a:ea typeface="NanumSquare" panose="020B0600000101010101" pitchFamily="34" charset="-127"/>
              </a:rPr>
              <a:t>02</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프로젝트 </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smtClean="0">
                <a:solidFill>
                  <a:schemeClr val="bg1"/>
                </a:solidFill>
                <a:latin typeface="나눔스퀘어 ExtraBold" panose="020B0600000101010101" pitchFamily="50" charset="-127"/>
                <a:ea typeface="나눔스퀘어 ExtraBold" panose="020B0600000101010101" pitchFamily="50" charset="-127"/>
              </a:rPr>
              <a:t>조회</a:t>
            </a:r>
            <a:r>
              <a:rPr lang="en-US" altLang="ko-KR" sz="6000" dirty="0" smtClean="0">
                <a:solidFill>
                  <a:schemeClr val="bg1"/>
                </a:solidFill>
                <a:latin typeface="나눔스퀘어 ExtraBold" panose="020B0600000101010101" pitchFamily="50" charset="-127"/>
                <a:ea typeface="나눔스퀘어 ExtraBold" panose="020B0600000101010101" pitchFamily="50" charset="-127"/>
              </a:rPr>
              <a:t>)</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92775958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rcRect t="-1" b="-55440"/>
          <a:stretch/>
        </p:blipFill>
        <p:spPr>
          <a:xfrm>
            <a:off x="524050" y="2866253"/>
            <a:ext cx="12771733" cy="9393480"/>
          </a:xfrm>
          <a:prstGeom prst="rect">
            <a:avLst/>
          </a:prstGeom>
          <a:solidFill>
            <a:srgbClr val="FFFFFF"/>
          </a:solidFill>
          <a:ln>
            <a:solidFill>
              <a:schemeClr val="tx1"/>
            </a:solidFill>
          </a:ln>
        </p:spPr>
      </p:pic>
      <p:pic>
        <p:nvPicPr>
          <p:cNvPr id="22" name="그림 21"/>
          <p:cNvPicPr>
            <a:picLocks noChangeAspect="1"/>
          </p:cNvPicPr>
          <p:nvPr/>
        </p:nvPicPr>
        <p:blipFill>
          <a:blip r:embed="rId3"/>
          <a:stretch>
            <a:fillRect/>
          </a:stretch>
        </p:blipFill>
        <p:spPr>
          <a:xfrm>
            <a:off x="580040" y="2868107"/>
            <a:ext cx="12677935" cy="5914257"/>
          </a:xfrm>
          <a:prstGeom prst="rect">
            <a:avLst/>
          </a:prstGeom>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8</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 </a:t>
              </a:r>
              <a:r>
                <a:rPr lang="en-US" altLang="ko-KR" sz="3750" dirty="0" smtClean="0">
                  <a:solidFill>
                    <a:srgbClr val="151826"/>
                  </a:solidFill>
                  <a:latin typeface="Campton Book" panose="020B0004020102020203" pitchFamily="34" charset="0"/>
                  <a:ea typeface="NanumSquare" panose="020B0600000101010101" pitchFamily="34" charset="-127"/>
                </a:rPr>
                <a:t>(Advisor </a:t>
              </a:r>
              <a:r>
                <a:rPr lang="ko-KR" altLang="en-US" sz="3750" dirty="0" smtClean="0">
                  <a:solidFill>
                    <a:srgbClr val="151826"/>
                  </a:solidFill>
                  <a:latin typeface="Campton Book" panose="020B0004020102020203" pitchFamily="34" charset="0"/>
                  <a:ea typeface="NanumSquare" panose="020B0600000101010101" pitchFamily="34" charset="-127"/>
                </a:rPr>
                <a:t>권한</a:t>
              </a:r>
              <a:r>
                <a:rPr lang="en-US" altLang="ko-KR" sz="3750" dirty="0" smtClean="0">
                  <a:solidFill>
                    <a:srgbClr val="151826"/>
                  </a:solidFill>
                  <a:latin typeface="Campton Book" panose="020B0004020102020203" pitchFamily="34" charset="0"/>
                  <a:ea typeface="NanumSquare" panose="020B0600000101010101" pitchFamily="34" charset="-127"/>
                </a:rPr>
                <a:t>)</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목록을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보여주고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조회 기능을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조회 화면에 프로젝트 목록 </a:t>
            </a:r>
            <a:r>
              <a:rPr lang="en-US" altLang="ko-KR" sz="2250" dirty="0" smtClean="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화면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코드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명</a:t>
            </a:r>
            <a:r>
              <a:rPr lang="en-US" altLang="ko-KR" sz="1400" dirty="0" smtClean="0">
                <a:solidFill>
                  <a:srgbClr val="151826"/>
                </a:solidFill>
                <a:latin typeface="Campton Light" panose="020B0004020102020203" pitchFamily="34" charset="0"/>
              </a:rPr>
              <a:t>, </a:t>
            </a:r>
            <a:r>
              <a:rPr lang="ko-KR" altLang="en-US" sz="1400" dirty="0" err="1" smtClean="0">
                <a:solidFill>
                  <a:srgbClr val="151826"/>
                </a:solidFill>
                <a:latin typeface="Campton Light" panose="020B0004020102020203" pitchFamily="34" charset="0"/>
              </a:rPr>
              <a:t>고객사</a:t>
            </a:r>
            <a:r>
              <a:rPr lang="ko-KR" altLang="en-US" sz="1400" dirty="0" smtClean="0">
                <a:solidFill>
                  <a:srgbClr val="151826"/>
                </a:solidFill>
                <a:latin typeface="Campton Light" panose="020B0004020102020203" pitchFamily="34" charset="0"/>
              </a:rPr>
              <a:t>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부서 명</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라이선스 수량</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프로젝트 상태</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검수 상태 정보 출력</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r>
              <a:rPr lang="en-US" altLang="ko-KR" sz="2250" dirty="0" smtClean="0">
                <a:solidFill>
                  <a:srgbClr val="151826"/>
                </a:solidFill>
                <a:latin typeface="Campton Light" panose="020B0004020102020203" pitchFamily="34" charset="0"/>
              </a:rPr>
              <a:t>ADVISOR </a:t>
            </a:r>
            <a:r>
              <a:rPr lang="ko-KR" altLang="en-US" sz="2250" dirty="0" smtClean="0">
                <a:solidFill>
                  <a:srgbClr val="151826"/>
                </a:solidFill>
                <a:latin typeface="Campton Light" panose="020B0004020102020203" pitchFamily="34" charset="0"/>
              </a:rPr>
              <a:t>권한의 사용자는 조회</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다운로드만 가능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등록</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수정</a:t>
            </a: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삭제 불가</a:t>
            </a:r>
            <a:endParaRPr lang="en-US" altLang="ko-KR" sz="1400" dirty="0">
              <a:solidFill>
                <a:srgbClr val="151826"/>
              </a:solidFill>
              <a:latin typeface="Campton Light" panose="020B0004020102020203" pitchFamily="34" charset="0"/>
            </a:endParaRPr>
          </a:p>
        </p:txBody>
      </p:sp>
      <p:sp>
        <p:nvSpPr>
          <p:cNvPr id="12" name="TextBox 11"/>
          <p:cNvSpPr txBox="1"/>
          <p:nvPr/>
        </p:nvSpPr>
        <p:spPr>
          <a:xfrm>
            <a:off x="6909917" y="8865617"/>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nvGrpSpPr>
          <p:cNvPr id="16" name="그룹 15"/>
          <p:cNvGrpSpPr/>
          <p:nvPr/>
        </p:nvGrpSpPr>
        <p:grpSpPr>
          <a:xfrm>
            <a:off x="2136759" y="4114044"/>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p:cNvGrpSpPr/>
          <p:nvPr/>
        </p:nvGrpSpPr>
        <p:grpSpPr>
          <a:xfrm>
            <a:off x="12209462" y="4288554"/>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87419605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18" name="그림 17"/>
          <p:cNvPicPr>
            <a:picLocks noChangeAspect="1"/>
          </p:cNvPicPr>
          <p:nvPr/>
        </p:nvPicPr>
        <p:blipFill>
          <a:blip r:embed="rId3"/>
          <a:stretch>
            <a:fillRect/>
          </a:stretch>
        </p:blipFill>
        <p:spPr>
          <a:xfrm>
            <a:off x="524050" y="2866253"/>
            <a:ext cx="12683052" cy="5910302"/>
          </a:xfrm>
          <a:prstGeom prst="rect">
            <a:avLst/>
          </a:prstGeom>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9</a:t>
            </a:fld>
            <a:endParaRPr lang="ko-KR" altLang="en-US" dirty="0"/>
          </a:p>
        </p:txBody>
      </p:sp>
      <p:grpSp>
        <p:nvGrpSpPr>
          <p:cNvPr id="5" name="Group 4">
            <a:extLst>
              <a:ext uri="{FF2B5EF4-FFF2-40B4-BE49-F238E27FC236}">
                <a16:creationId xmlns:a16="http://schemas.microsoft.com/office/drawing/2014/main" xmlns=""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smtClean="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a16="http://schemas.microsoft.com/office/drawing/2014/main" xmlns=""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목록을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보여주고 </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프로젝트 정보에 대한 </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smtClean="0">
                  <a:latin typeface="Campton Light" panose="020B0004020102020203" pitchFamily="34" charset="0"/>
                  <a:ea typeface="Lato Medium" panose="020F0502020204030203" pitchFamily="34" charset="0"/>
                  <a:cs typeface="Lato Medium" panose="020F0502020204030203" pitchFamily="34" charset="0"/>
                </a:rPr>
                <a:t> 기능과 산출물 다운로드를 제공한다</a:t>
              </a:r>
              <a:r>
                <a:rPr lang="en-US" altLang="ko-KR" sz="1500" b="0" spc="225" dirty="0" smtClean="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프로젝트 조회 화면에 프로젝트 목록 </a:t>
            </a:r>
            <a:r>
              <a:rPr lang="en-US" altLang="ko-KR" sz="2250" dirty="0" smtClean="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화면 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권한에 따른 다른 목록 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a:t>
            </a:r>
            <a:r>
              <a:rPr lang="ko-KR" altLang="en-US" sz="1400" dirty="0" smtClean="0">
                <a:solidFill>
                  <a:srgbClr val="151826"/>
                </a:solidFill>
                <a:latin typeface="Campton Light" panose="020B0004020102020203" pitchFamily="34" charset="0"/>
              </a:rPr>
              <a:t> </a:t>
            </a:r>
            <a:r>
              <a:rPr lang="en-US" altLang="ko-KR" sz="1400" dirty="0" smtClean="0">
                <a:solidFill>
                  <a:srgbClr val="151826"/>
                </a:solidFill>
                <a:latin typeface="Campton Light" panose="020B0004020102020203" pitchFamily="34" charset="0"/>
              </a:rPr>
              <a:t>System Manager, </a:t>
            </a:r>
            <a:r>
              <a:rPr lang="en-US" altLang="ko-KR" sz="1400" dirty="0">
                <a:solidFill>
                  <a:srgbClr val="151826"/>
                </a:solidFill>
                <a:latin typeface="Campton Light" panose="020B0004020102020203" pitchFamily="34" charset="0"/>
              </a:rPr>
              <a:t>DIRECTOR</a:t>
            </a:r>
            <a:r>
              <a:rPr lang="en-US" altLang="ko-KR" sz="1400" dirty="0" smtClean="0">
                <a:solidFill>
                  <a:srgbClr val="151826"/>
                </a:solidFill>
                <a:latin typeface="Campton Light" panose="020B0004020102020203" pitchFamily="34" charset="0"/>
              </a:rPr>
              <a:t> : </a:t>
            </a:r>
            <a:r>
              <a:rPr lang="ko-KR" altLang="en-US" sz="1400" dirty="0" smtClean="0">
                <a:solidFill>
                  <a:srgbClr val="151826"/>
                </a:solidFill>
                <a:latin typeface="Campton Light" panose="020B0004020102020203" pitchFamily="34" charset="0"/>
              </a:rPr>
              <a:t>모든 부서</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a:t>
            </a:r>
            <a:r>
              <a:rPr lang="ko-KR" altLang="en-US" sz="1400" dirty="0">
                <a:solidFill>
                  <a:srgbClr val="151826"/>
                </a:solidFill>
                <a:latin typeface="Campton Light" panose="020B0004020102020203" pitchFamily="34" charset="0"/>
              </a:rPr>
              <a:t> </a:t>
            </a:r>
            <a:r>
              <a:rPr lang="en-US" altLang="ko-KR" sz="1400" dirty="0" smtClean="0">
                <a:solidFill>
                  <a:srgbClr val="151826"/>
                </a:solidFill>
                <a:latin typeface="Campton Light" panose="020B0004020102020203" pitchFamily="34" charset="0"/>
              </a:rPr>
              <a:t>MANAGER : </a:t>
            </a:r>
            <a:r>
              <a:rPr lang="ko-KR" altLang="en-US" sz="1400" dirty="0" smtClean="0">
                <a:solidFill>
                  <a:srgbClr val="151826"/>
                </a:solidFill>
                <a:latin typeface="Campton Light" panose="020B0004020102020203" pitchFamily="34" charset="0"/>
              </a:rPr>
              <a:t>소속 부서</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DEVELOPER : </a:t>
            </a:r>
            <a:r>
              <a:rPr lang="ko-KR" altLang="en-US" sz="1400" dirty="0" smtClean="0">
                <a:solidFill>
                  <a:srgbClr val="151826"/>
                </a:solidFill>
                <a:latin typeface="Campton Light" panose="020B0004020102020203" pitchFamily="34" charset="0"/>
              </a:rPr>
              <a:t>소속 프로젝트</a:t>
            </a:r>
            <a:endParaRPr lang="en-US" altLang="ko-KR" sz="1400" dirty="0" smtClean="0">
              <a:solidFill>
                <a:srgbClr val="151826"/>
              </a:solidFill>
              <a:latin typeface="Campton Light" panose="020B0004020102020203" pitchFamily="34" charset="0"/>
            </a:endParaRPr>
          </a:p>
          <a:p>
            <a:pPr marL="457200" indent="-457200" hangingPunct="1">
              <a:buFont typeface="+mj-lt"/>
              <a:buAutoNum type="arabicPeriod"/>
            </a:pP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6909917" y="8865617"/>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nvGrpSpPr>
          <p:cNvPr id="20" name="그룹 19"/>
          <p:cNvGrpSpPr/>
          <p:nvPr/>
        </p:nvGrpSpPr>
        <p:grpSpPr>
          <a:xfrm>
            <a:off x="2064268" y="4165756"/>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smtClean="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7740951" y="4184355"/>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825377826"/>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Avenir Next Regular"/>
        <a:ea typeface="Avenir Next Regular"/>
        <a:cs typeface="Avenir Next Regular"/>
      </a:majorFont>
      <a:minorFont>
        <a:latin typeface="Avenir Next Regular"/>
        <a:ea typeface="Avenir Next Regular"/>
        <a:cs typeface="Avenir Next Regular"/>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1" i="0" u="none" strike="noStrike" cap="none" spc="-44" normalizeH="0" baseline="0">
            <a:ln>
              <a:noFill/>
            </a:ln>
            <a:solidFill>
              <a:srgbClr val="FFFFFF"/>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Avenir Next Regular"/>
        <a:ea typeface="Avenir Next Regular"/>
        <a:cs typeface="Avenir Next Regular"/>
      </a:majorFont>
      <a:minorFont>
        <a:latin typeface="Avenir Next Regular"/>
        <a:ea typeface="Avenir Next Regular"/>
        <a:cs typeface="Avenir Next Regular"/>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1" i="0" u="none" strike="noStrike" cap="none" spc="-44" normalizeH="0" baseline="0">
            <a:ln>
              <a:noFill/>
            </a:ln>
            <a:solidFill>
              <a:srgbClr val="FFFFFF"/>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문서" ma:contentTypeID="0x0101000C3F28E19E2CD84E9EB6F2EDB52CFF52" ma:contentTypeVersion="0" ma:contentTypeDescription="새 문서를 만듭니다." ma:contentTypeScope="" ma:versionID="707a8734c1ce39d8308f7333c1e4e019">
  <xsd:schema xmlns:xsd="http://www.w3.org/2001/XMLSchema" xmlns:xs="http://www.w3.org/2001/XMLSchema" xmlns:p="http://schemas.microsoft.com/office/2006/metadata/properties" targetNamespace="http://schemas.microsoft.com/office/2006/metadata/properties" ma:root="true" ma:fieldsID="98509c16e2068e4d5d0612c501c197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A47E6-4E43-4076-B573-EFD723D5597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E473FB9-0AE6-44B9-BD1F-07B87D7D6D32}">
  <ds:schemaRefs>
    <ds:schemaRef ds:uri="http://schemas.microsoft.com/sharepoint/v3/contenttype/forms"/>
  </ds:schemaRefs>
</ds:datastoreItem>
</file>

<file path=customXml/itemProps3.xml><?xml version="1.0" encoding="utf-8"?>
<ds:datastoreItem xmlns:ds="http://schemas.openxmlformats.org/officeDocument/2006/customXml" ds:itemID="{177B989D-214B-4D02-814E-33EC36126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3409</TotalTime>
  <Words>1638</Words>
  <Application>Microsoft Office PowerPoint</Application>
  <PresentationFormat>사용자 지정</PresentationFormat>
  <Paragraphs>492</Paragraphs>
  <Slides>59</Slides>
  <Notes>13</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59</vt:i4>
      </vt:variant>
    </vt:vector>
  </HeadingPairs>
  <TitlesOfParts>
    <vt:vector size="75" baseType="lpstr">
      <vt:lpstr>Avenir Next Regular</vt:lpstr>
      <vt:lpstr>AvenirNext-DemiBold</vt:lpstr>
      <vt:lpstr>Campton Bold</vt:lpstr>
      <vt:lpstr>Helvetica Neue</vt:lpstr>
      <vt:lpstr>Lato Medium</vt:lpstr>
      <vt:lpstr>NanumSquare</vt:lpstr>
      <vt:lpstr>NanumSquare ExtraBold</vt:lpstr>
      <vt:lpstr>나눔스퀘어</vt:lpstr>
      <vt:lpstr>나눔스퀘어 Bold</vt:lpstr>
      <vt:lpstr>나눔스퀘어 ExtraBold</vt:lpstr>
      <vt:lpstr>Arial</vt:lpstr>
      <vt:lpstr>Campton Book</vt:lpstr>
      <vt:lpstr>Campton Light</vt:lpstr>
      <vt:lpstr>Campton Medium</vt:lpstr>
      <vt:lpstr>Helvetica</vt:lpstr>
      <vt:lpstr>27_Showcase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조훈/디자인그룹(네트워크)/Senior Designer/삼성전자</dc:creator>
  <cp:lastModifiedBy>조유진</cp:lastModifiedBy>
  <cp:revision>415</cp:revision>
  <cp:lastPrinted>2020-06-30T05:50:39Z</cp:lastPrinted>
  <dcterms:modified xsi:type="dcterms:W3CDTF">2024-01-25T06:06:33Z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0x0101000C3F28E19E2CD84E9EB6F2EDB52CFF52</vt:lpwstr>
  </property>
  <property fmtid="{D5CDD505-2E9C-101B-9397-08002B2CF9AE}" pid="3" name="NSCPROP_SA">
    <vt:lpwstr>https://teamdocs.mosaic.sec.samsung.net/sites/COMTY_582955833/MENU_582955833_582960412/Shared%20Documents/인젠트_파워포인트_템플릿.pptx</vt:lpwstr>
  </property>
</Properties>
</file>